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26"/>
  </p:notesMasterIdLst>
  <p:sldIdLst>
    <p:sldId id="257" r:id="rId2"/>
    <p:sldId id="256" r:id="rId3"/>
    <p:sldId id="270" r:id="rId4"/>
    <p:sldId id="267" r:id="rId5"/>
    <p:sldId id="268" r:id="rId6"/>
    <p:sldId id="269" r:id="rId7"/>
    <p:sldId id="259" r:id="rId8"/>
    <p:sldId id="261" r:id="rId9"/>
    <p:sldId id="260" r:id="rId10"/>
    <p:sldId id="262" r:id="rId11"/>
    <p:sldId id="274" r:id="rId12"/>
    <p:sldId id="271" r:id="rId13"/>
    <p:sldId id="263" r:id="rId14"/>
    <p:sldId id="272" r:id="rId15"/>
    <p:sldId id="273" r:id="rId16"/>
    <p:sldId id="275" r:id="rId17"/>
    <p:sldId id="276" r:id="rId18"/>
    <p:sldId id="277" r:id="rId19"/>
    <p:sldId id="278" r:id="rId20"/>
    <p:sldId id="279" r:id="rId21"/>
    <p:sldId id="280" r:id="rId22"/>
    <p:sldId id="281" r:id="rId23"/>
    <p:sldId id="282" r:id="rId24"/>
    <p:sldId id="283" r:id="rId25"/>
  </p:sldIdLst>
  <p:sldSz cx="14630400" cy="8229600"/>
  <p:notesSz cx="8229600" cy="14630400"/>
  <p:embeddedFontLst>
    <p:embeddedFont>
      <p:font typeface="Bookman Old Style" panose="02050604050505020204" pitchFamily="18" charset="0"/>
      <p:regular r:id="rId27"/>
      <p:bold r:id="rId28"/>
      <p:italic r:id="rId29"/>
      <p:boldItalic r:id="rId30"/>
    </p:embeddedFont>
    <p:embeddedFont>
      <p:font typeface="Palatino Linotype" panose="02040502050505030304" pitchFamily="18" charset="0"/>
      <p:regular r:id="rId31"/>
      <p:bold r:id="rId32"/>
      <p:italic r:id="rId33"/>
      <p:boldItalic r:id="rId34"/>
    </p:embeddedFont>
    <p:embeddedFont>
      <p:font typeface="Poor Richard" panose="02080502050505020702" pitchFamily="18" charset="0"/>
      <p:regular r:id="rId35"/>
    </p:embeddedFont>
    <p:embeddedFont>
      <p:font typeface="QuickType" panose="020B0603020004020203" pitchFamily="34" charset="0"/>
      <p:regular r:id="rId36"/>
      <p:bold r:id="rId37"/>
      <p:italic r:id="rId38"/>
    </p:embeddedFont>
    <p:embeddedFont>
      <p:font typeface="Roboto" panose="02000000000000000000" pitchFamily="2" charset="0"/>
      <p:regular r:id="rId39"/>
      <p:bold r:id="rId40"/>
      <p:italic r:id="rId41"/>
      <p:boldItalic r:id="rId42"/>
    </p:embeddedFont>
    <p:embeddedFont>
      <p:font typeface="Rockwell" panose="02060603020205020403" pitchFamily="18" charset="0"/>
      <p:regular r:id="rId43"/>
      <p:bold r:id="rId44"/>
      <p:italic r:id="rId45"/>
      <p:boldItalic r:id="rId46"/>
    </p:embeddedFont>
    <p:embeddedFont>
      <p:font typeface="Saira Medium" panose="020B0604020202020204" charset="0"/>
      <p:regular r:id="rId47"/>
    </p:embeddedFont>
    <p:embeddedFont>
      <p:font typeface="Segoe UI" panose="020B0502040204020203" pitchFamily="34" charset="0"/>
      <p:regular r:id="rId48"/>
      <p:bold r:id="rId49"/>
      <p:italic r:id="rId50"/>
      <p:boldItalic r:id="rId51"/>
    </p:embeddedFont>
    <p:embeddedFont>
      <p:font typeface="Sitka Heading" pitchFamily="2" charset="0"/>
      <p:regular r:id="rId52"/>
      <p:bold r:id="rId53"/>
      <p:italic r:id="rId54"/>
      <p:boldItalic r:id="rId5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6FF"/>
    <a:srgbClr val="FF660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5033" autoAdjust="0"/>
  </p:normalViewPr>
  <p:slideViewPr>
    <p:cSldViewPr snapToGrid="0" snapToObjects="1">
      <p:cViewPr varScale="1">
        <p:scale>
          <a:sx n="69" d="100"/>
          <a:sy n="69" d="100"/>
        </p:scale>
        <p:origin x="677"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9" Type="http://schemas.openxmlformats.org/officeDocument/2006/relationships/font" Target="fonts/font13.fntdata"/><Relationship Id="rId21" Type="http://schemas.openxmlformats.org/officeDocument/2006/relationships/slide" Target="slides/slide20.xml"/><Relationship Id="rId34" Type="http://schemas.openxmlformats.org/officeDocument/2006/relationships/font" Target="fonts/font8.fntdata"/><Relationship Id="rId42" Type="http://schemas.openxmlformats.org/officeDocument/2006/relationships/font" Target="fonts/font16.fntdata"/><Relationship Id="rId47" Type="http://schemas.openxmlformats.org/officeDocument/2006/relationships/font" Target="fonts/font21.fntdata"/><Relationship Id="rId50" Type="http://schemas.openxmlformats.org/officeDocument/2006/relationships/font" Target="fonts/font24.fntdata"/><Relationship Id="rId55" Type="http://schemas.openxmlformats.org/officeDocument/2006/relationships/font" Target="fonts/font29.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7.fntdata"/><Relationship Id="rId38" Type="http://schemas.openxmlformats.org/officeDocument/2006/relationships/font" Target="fonts/font12.fntdata"/><Relationship Id="rId46" Type="http://schemas.openxmlformats.org/officeDocument/2006/relationships/font" Target="fonts/font20.fntdata"/><Relationship Id="rId59"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3.fntdata"/><Relationship Id="rId41" Type="http://schemas.openxmlformats.org/officeDocument/2006/relationships/font" Target="fonts/font15.fntdata"/><Relationship Id="rId54" Type="http://schemas.openxmlformats.org/officeDocument/2006/relationships/font" Target="fonts/font2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6.fntdata"/><Relationship Id="rId37" Type="http://schemas.openxmlformats.org/officeDocument/2006/relationships/font" Target="fonts/font11.fntdata"/><Relationship Id="rId40" Type="http://schemas.openxmlformats.org/officeDocument/2006/relationships/font" Target="fonts/font14.fntdata"/><Relationship Id="rId45" Type="http://schemas.openxmlformats.org/officeDocument/2006/relationships/font" Target="fonts/font19.fntdata"/><Relationship Id="rId53" Type="http://schemas.openxmlformats.org/officeDocument/2006/relationships/font" Target="fonts/font27.fntdata"/><Relationship Id="rId58"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36" Type="http://schemas.openxmlformats.org/officeDocument/2006/relationships/font" Target="fonts/font10.fntdata"/><Relationship Id="rId49" Type="http://schemas.openxmlformats.org/officeDocument/2006/relationships/font" Target="fonts/font23.fntdata"/><Relationship Id="rId57"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5.fntdata"/><Relationship Id="rId44" Type="http://schemas.openxmlformats.org/officeDocument/2006/relationships/font" Target="fonts/font18.fntdata"/><Relationship Id="rId52" Type="http://schemas.openxmlformats.org/officeDocument/2006/relationships/font" Target="fonts/font2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font" Target="fonts/font9.fntdata"/><Relationship Id="rId43" Type="http://schemas.openxmlformats.org/officeDocument/2006/relationships/font" Target="fonts/font17.fntdata"/><Relationship Id="rId48" Type="http://schemas.openxmlformats.org/officeDocument/2006/relationships/font" Target="fonts/font22.fntdata"/><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font" Target="fonts/font25.fntdata"/><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781835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14008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8.xml"/><Relationship Id="rId4" Type="http://schemas.openxmlformats.org/officeDocument/2006/relationships/image" Target="../media/image14.jpg"/></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9.xml"/><Relationship Id="rId5" Type="http://schemas.openxmlformats.org/officeDocument/2006/relationships/image" Target="../media/image18.pn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4223427" y="858651"/>
            <a:ext cx="5670590" cy="708779"/>
          </a:xfrm>
          <a:prstGeom prst="rect">
            <a:avLst/>
          </a:prstGeom>
          <a:noFill/>
          <a:ln/>
        </p:spPr>
        <p:txBody>
          <a:bodyPr wrap="none" lIns="0" tIns="0" rIns="0" bIns="0" rtlCol="0" anchor="t"/>
          <a:lstStyle/>
          <a:p>
            <a:pPr marL="0" indent="0" algn="ctr">
              <a:lnSpc>
                <a:spcPts val="5550"/>
              </a:lnSpc>
              <a:buNone/>
            </a:pPr>
            <a:r>
              <a:rPr lang="en-US" sz="5000" b="1" dirty="0">
                <a:solidFill>
                  <a:srgbClr val="FFFFFF"/>
                </a:solidFill>
                <a:latin typeface="Poor Richard" panose="02080502050505020702" pitchFamily="18" charset="0"/>
                <a:ea typeface="Saira Medium" pitchFamily="34" charset="-122"/>
                <a:cs typeface="Saira Medium" pitchFamily="34" charset="-120"/>
              </a:rPr>
              <a:t>INTERNSHIP  STUDIO</a:t>
            </a:r>
            <a:endParaRPr lang="en-US" sz="5000" b="1" dirty="0">
              <a:latin typeface="Poor Richard" panose="02080502050505020702" pitchFamily="18" charset="0"/>
            </a:endParaRPr>
          </a:p>
        </p:txBody>
      </p:sp>
      <p:sp>
        <p:nvSpPr>
          <p:cNvPr id="3" name="Text 1"/>
          <p:cNvSpPr/>
          <p:nvPr/>
        </p:nvSpPr>
        <p:spPr>
          <a:xfrm>
            <a:off x="537312" y="1841317"/>
            <a:ext cx="13042821" cy="362903"/>
          </a:xfrm>
          <a:prstGeom prst="rect">
            <a:avLst/>
          </a:prstGeom>
          <a:noFill/>
          <a:ln/>
        </p:spPr>
        <p:txBody>
          <a:bodyPr wrap="none" lIns="0" tIns="0" rIns="0" bIns="0" rtlCol="0" anchor="t"/>
          <a:lstStyle/>
          <a:p>
            <a:pPr marL="0" indent="0" algn="ctr">
              <a:lnSpc>
                <a:spcPts val="2850"/>
              </a:lnSpc>
              <a:buNone/>
            </a:pPr>
            <a:r>
              <a:rPr lang="en-US" sz="3000" dirty="0">
                <a:solidFill>
                  <a:schemeClr val="accent4">
                    <a:lumMod val="60000"/>
                    <a:lumOff val="40000"/>
                  </a:schemeClr>
                </a:solidFill>
                <a:latin typeface="Palatino Linotype" panose="02040502050505030304" pitchFamily="18" charset="0"/>
                <a:ea typeface="Roboto" pitchFamily="34" charset="-122"/>
                <a:cs typeface="Roboto" pitchFamily="34" charset="-120"/>
              </a:rPr>
              <a:t>Finance  Internship</a:t>
            </a:r>
            <a:endParaRPr lang="en-US" sz="3000" dirty="0">
              <a:solidFill>
                <a:schemeClr val="accent4">
                  <a:lumMod val="60000"/>
                  <a:lumOff val="40000"/>
                </a:schemeClr>
              </a:solidFill>
              <a:latin typeface="Palatino Linotype" panose="02040502050505030304" pitchFamily="18" charset="0"/>
            </a:endParaRPr>
          </a:p>
        </p:txBody>
      </p:sp>
      <p:sp>
        <p:nvSpPr>
          <p:cNvPr id="5" name="TextBox 4">
            <a:extLst>
              <a:ext uri="{FF2B5EF4-FFF2-40B4-BE49-F238E27FC236}">
                <a16:creationId xmlns:a16="http://schemas.microsoft.com/office/drawing/2014/main" id="{7CDCBCD8-8BF7-3667-ECF1-3C31734BD6C6}"/>
              </a:ext>
            </a:extLst>
          </p:cNvPr>
          <p:cNvSpPr txBox="1"/>
          <p:nvPr/>
        </p:nvSpPr>
        <p:spPr>
          <a:xfrm>
            <a:off x="446049" y="2751994"/>
            <a:ext cx="13738302" cy="6617196"/>
          </a:xfrm>
          <a:prstGeom prst="rect">
            <a:avLst/>
          </a:prstGeom>
          <a:noFill/>
        </p:spPr>
        <p:txBody>
          <a:bodyPr wrap="square" rtlCol="0">
            <a:spAutoFit/>
          </a:bodyPr>
          <a:lstStyle/>
          <a:p>
            <a:pPr algn="ctr"/>
            <a:r>
              <a:rPr lang="en-US" sz="3200" b="1" dirty="0">
                <a:solidFill>
                  <a:srgbClr val="FF0000"/>
                </a:solidFill>
                <a:latin typeface="Arial" panose="020B0604020202020204" pitchFamily="34" charset="0"/>
                <a:cs typeface="Arial" panose="020B0604020202020204" pitchFamily="34" charset="0"/>
              </a:rPr>
              <a:t>PROJECT 1</a:t>
            </a:r>
          </a:p>
          <a:p>
            <a:pPr algn="ctr"/>
            <a:endParaRPr lang="en-US" sz="2800" dirty="0">
              <a:solidFill>
                <a:schemeClr val="bg1"/>
              </a:solidFill>
            </a:endParaRPr>
          </a:p>
          <a:p>
            <a:pPr algn="ctr"/>
            <a:r>
              <a:rPr lang="en-US" sz="2800" b="1" dirty="0">
                <a:solidFill>
                  <a:srgbClr val="92D050"/>
                </a:solidFill>
                <a:latin typeface="Arial" panose="020B0604020202020204" pitchFamily="34" charset="0"/>
                <a:cs typeface="Arial" panose="020B0604020202020204" pitchFamily="34" charset="0"/>
              </a:rPr>
              <a:t>A comprehensive financial analysis of  TATA CONSULTANCY SERVICE (TCS)</a:t>
            </a:r>
          </a:p>
          <a:p>
            <a:endParaRPr lang="en-US" sz="2800" dirty="0">
              <a:solidFill>
                <a:schemeClr val="bg1"/>
              </a:solidFill>
            </a:endParaRPr>
          </a:p>
          <a:p>
            <a:endParaRPr lang="en-US" sz="2800" dirty="0">
              <a:solidFill>
                <a:schemeClr val="bg1"/>
              </a:solidFill>
            </a:endParaRPr>
          </a:p>
          <a:p>
            <a:endParaRPr lang="en-US" sz="2500" dirty="0">
              <a:solidFill>
                <a:schemeClr val="bg1"/>
              </a:solidFill>
            </a:endParaRPr>
          </a:p>
          <a:p>
            <a:r>
              <a:rPr lang="en-IN" sz="2500" dirty="0">
                <a:solidFill>
                  <a:schemeClr val="bg1"/>
                </a:solidFill>
              </a:rPr>
              <a:t>                                                                        </a:t>
            </a:r>
          </a:p>
          <a:p>
            <a:endParaRPr lang="en-IN" sz="2500" dirty="0">
              <a:solidFill>
                <a:schemeClr val="bg1"/>
              </a:solidFill>
            </a:endParaRPr>
          </a:p>
          <a:p>
            <a:pPr algn="ctr"/>
            <a:r>
              <a:rPr lang="en-IN" sz="3000" b="1" dirty="0">
                <a:solidFill>
                  <a:srgbClr val="00B0F0"/>
                </a:solidFill>
                <a:latin typeface="Sitka Heading" pitchFamily="2" charset="0"/>
              </a:rPr>
              <a:t>BY SURAJ KUMAR PRASAD</a:t>
            </a:r>
          </a:p>
          <a:p>
            <a:endParaRPr lang="en-IN" sz="2500" dirty="0">
              <a:solidFill>
                <a:schemeClr val="bg1"/>
              </a:solidFill>
            </a:endParaRPr>
          </a:p>
          <a:p>
            <a:endParaRPr lang="en-IN" sz="2500" dirty="0">
              <a:solidFill>
                <a:schemeClr val="bg1"/>
              </a:solidFill>
            </a:endParaRPr>
          </a:p>
          <a:p>
            <a:endParaRPr lang="en-IN" sz="2500" dirty="0">
              <a:solidFill>
                <a:schemeClr val="bg1"/>
              </a:solidFill>
            </a:endParaRPr>
          </a:p>
          <a:p>
            <a:endParaRPr lang="en-IN" sz="2500" dirty="0">
              <a:solidFill>
                <a:schemeClr val="bg1"/>
              </a:solidFill>
            </a:endParaRPr>
          </a:p>
          <a:p>
            <a:endParaRPr lang="en-IN" sz="2500" dirty="0">
              <a:solidFill>
                <a:schemeClr val="bg1"/>
              </a:solidFill>
            </a:endParaRPr>
          </a:p>
          <a:p>
            <a:endParaRPr lang="en-IN" sz="2500" dirty="0">
              <a:solidFill>
                <a:schemeClr val="bg1"/>
              </a:solidFill>
            </a:endParaRPr>
          </a:p>
          <a:p>
            <a:endParaRPr lang="en-IN" sz="2500" dirty="0">
              <a:solidFill>
                <a:schemeClr val="bg1"/>
              </a:solidFill>
            </a:endParaRPr>
          </a:p>
        </p:txBody>
      </p:sp>
      <p:pic>
        <p:nvPicPr>
          <p:cNvPr id="1026" name="Picture 2">
            <a:extLst>
              <a:ext uri="{FF2B5EF4-FFF2-40B4-BE49-F238E27FC236}">
                <a16:creationId xmlns:a16="http://schemas.microsoft.com/office/drawing/2014/main" id="{008FEB4C-82F4-E691-3B65-35D78E3780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41150" y="4482791"/>
            <a:ext cx="3371850" cy="135255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Rounded Corners 5">
            <a:extLst>
              <a:ext uri="{FF2B5EF4-FFF2-40B4-BE49-F238E27FC236}">
                <a16:creationId xmlns:a16="http://schemas.microsoft.com/office/drawing/2014/main" id="{502B5CB0-65D5-C579-9ADB-4F78695E02BA}"/>
              </a:ext>
            </a:extLst>
          </p:cNvPr>
          <p:cNvSpPr/>
          <p:nvPr/>
        </p:nvSpPr>
        <p:spPr>
          <a:xfrm>
            <a:off x="12846205" y="7672039"/>
            <a:ext cx="1728439" cy="468351"/>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13" name="Shape 8">
            <a:extLst>
              <a:ext uri="{FF2B5EF4-FFF2-40B4-BE49-F238E27FC236}">
                <a16:creationId xmlns:a16="http://schemas.microsoft.com/office/drawing/2014/main" id="{74D84F54-8D00-D494-9DAE-9B7EFB3849A3}"/>
              </a:ext>
            </a:extLst>
          </p:cNvPr>
          <p:cNvSpPr/>
          <p:nvPr/>
        </p:nvSpPr>
        <p:spPr>
          <a:xfrm>
            <a:off x="466368" y="1804201"/>
            <a:ext cx="510302" cy="510302"/>
          </a:xfrm>
          <a:prstGeom prst="roundRect">
            <a:avLst>
              <a:gd name="adj" fmla="val 40005"/>
            </a:avLst>
          </a:prstGeom>
          <a:solidFill>
            <a:srgbClr val="030303"/>
          </a:solidFill>
          <a:ln w="22860">
            <a:solidFill>
              <a:srgbClr val="FC8337"/>
            </a:solidFill>
            <a:prstDash val="solid"/>
          </a:ln>
        </p:spPr>
      </p:sp>
      <p:sp>
        <p:nvSpPr>
          <p:cNvPr id="2" name="Text 0"/>
          <p:cNvSpPr/>
          <p:nvPr/>
        </p:nvSpPr>
        <p:spPr>
          <a:xfrm>
            <a:off x="976670" y="720495"/>
            <a:ext cx="5670590" cy="708779"/>
          </a:xfrm>
          <a:prstGeom prst="rect">
            <a:avLst/>
          </a:prstGeom>
          <a:noFill/>
          <a:ln/>
        </p:spPr>
        <p:txBody>
          <a:bodyPr wrap="none" lIns="0" tIns="0" rIns="0" bIns="0" rtlCol="0" anchor="t"/>
          <a:lstStyle/>
          <a:p>
            <a:pPr marL="0" indent="0" algn="l">
              <a:lnSpc>
                <a:spcPts val="5550"/>
              </a:lnSpc>
              <a:buNone/>
            </a:pPr>
            <a:r>
              <a:rPr lang="en-US" sz="4450" b="1" dirty="0">
                <a:solidFill>
                  <a:schemeClr val="bg1"/>
                </a:solidFill>
                <a:latin typeface="Sitka Heading" pitchFamily="2" charset="0"/>
              </a:rPr>
              <a:t>Solvency ratio</a:t>
            </a:r>
          </a:p>
        </p:txBody>
      </p:sp>
      <p:sp>
        <p:nvSpPr>
          <p:cNvPr id="3" name="Text 1"/>
          <p:cNvSpPr/>
          <p:nvPr/>
        </p:nvSpPr>
        <p:spPr>
          <a:xfrm>
            <a:off x="1129725" y="1868725"/>
            <a:ext cx="13042821" cy="362903"/>
          </a:xfrm>
          <a:prstGeom prst="rect">
            <a:avLst/>
          </a:prstGeom>
          <a:noFill/>
          <a:ln/>
        </p:spPr>
        <p:txBody>
          <a:bodyPr wrap="none" lIns="0" tIns="0" rIns="0" bIns="0" rtlCol="0" anchor="t"/>
          <a:lstStyle/>
          <a:p>
            <a:pPr marL="0" indent="0" algn="l">
              <a:lnSpc>
                <a:spcPts val="2850"/>
              </a:lnSpc>
              <a:buNone/>
            </a:pPr>
            <a:r>
              <a:rPr lang="en-US" sz="2600" b="1" dirty="0">
                <a:solidFill>
                  <a:schemeClr val="bg1"/>
                </a:solidFill>
                <a:latin typeface="Roboto" panose="02000000000000000000" pitchFamily="2" charset="0"/>
                <a:ea typeface="Roboto" panose="02000000000000000000" pitchFamily="2" charset="0"/>
                <a:cs typeface="Roboto" panose="02000000000000000000" pitchFamily="2" charset="0"/>
              </a:rPr>
              <a:t>Debt to equity ratio</a:t>
            </a:r>
          </a:p>
        </p:txBody>
      </p:sp>
      <p:sp>
        <p:nvSpPr>
          <p:cNvPr id="5" name="Text 3"/>
          <p:cNvSpPr/>
          <p:nvPr/>
        </p:nvSpPr>
        <p:spPr>
          <a:xfrm>
            <a:off x="1129725" y="2460356"/>
            <a:ext cx="7009090" cy="2214062"/>
          </a:xfrm>
          <a:prstGeom prst="rect">
            <a:avLst/>
          </a:prstGeom>
          <a:noFill/>
          <a:ln/>
        </p:spPr>
        <p:txBody>
          <a:bodyPr wrap="none" lIns="0" tIns="0" rIns="0" bIns="0" rtlCol="0" anchor="t"/>
          <a:lstStyle/>
          <a:p>
            <a:pPr marL="0" indent="0" algn="l">
              <a:lnSpc>
                <a:spcPts val="2850"/>
              </a:lnSpc>
              <a:buNone/>
            </a:pPr>
            <a:r>
              <a:rPr lang="en-US" sz="2000" b="1" dirty="0">
                <a:solidFill>
                  <a:schemeClr val="bg1"/>
                </a:solidFill>
                <a:latin typeface="Roboto" panose="02000000000000000000" pitchFamily="2" charset="0"/>
                <a:ea typeface="Roboto" panose="02000000000000000000" pitchFamily="2" charset="0"/>
                <a:cs typeface="Roboto" panose="02000000000000000000" pitchFamily="2" charset="0"/>
              </a:rPr>
              <a:t>0 / 90489  =  0</a:t>
            </a:r>
          </a:p>
          <a:p>
            <a:pPr marL="0" indent="0" algn="l">
              <a:lnSpc>
                <a:spcPts val="2850"/>
              </a:lnSpc>
              <a:buNone/>
            </a:pPr>
            <a:endParaRPr lang="en-US" sz="2000" b="1" dirty="0">
              <a:latin typeface="Roboto" panose="02000000000000000000" pitchFamily="2" charset="0"/>
              <a:ea typeface="Roboto" panose="02000000000000000000" pitchFamily="2" charset="0"/>
              <a:cs typeface="Roboto" panose="02000000000000000000" pitchFamily="2" charset="0"/>
            </a:endParaRPr>
          </a:p>
        </p:txBody>
      </p:sp>
      <p:sp>
        <p:nvSpPr>
          <p:cNvPr id="11" name="TextBox 10">
            <a:extLst>
              <a:ext uri="{FF2B5EF4-FFF2-40B4-BE49-F238E27FC236}">
                <a16:creationId xmlns:a16="http://schemas.microsoft.com/office/drawing/2014/main" id="{9C1E77E0-16BA-AC6F-79DD-BB061A4500C4}"/>
              </a:ext>
            </a:extLst>
          </p:cNvPr>
          <p:cNvSpPr txBox="1"/>
          <p:nvPr/>
        </p:nvSpPr>
        <p:spPr>
          <a:xfrm>
            <a:off x="976670" y="2917811"/>
            <a:ext cx="7315200" cy="1323439"/>
          </a:xfrm>
          <a:prstGeom prst="rect">
            <a:avLst/>
          </a:prstGeom>
          <a:noFill/>
        </p:spPr>
        <p:txBody>
          <a:bodyPr wrap="square">
            <a:spAutoFit/>
          </a:bodyPr>
          <a:lstStyle/>
          <a:p>
            <a:r>
              <a:rPr lang="en-US" sz="2000" b="0" i="0" dirty="0">
                <a:solidFill>
                  <a:srgbClr val="FFFFFF"/>
                </a:solidFill>
                <a:effectLst/>
              </a:rPr>
              <a:t>TCS's Debt-to-Equity Ratio of 0 for FY 2023-24 reflects its strong financial position, operating entirely on shareholders' equity without leveraging debt. This conservative financial strategy highlights the company's stability and prudent management.</a:t>
            </a:r>
            <a:endParaRPr lang="en-IN" sz="2000" dirty="0"/>
          </a:p>
        </p:txBody>
      </p:sp>
      <p:pic>
        <p:nvPicPr>
          <p:cNvPr id="12" name="Image 1" descr="preencoded.png">
            <a:extLst>
              <a:ext uri="{FF2B5EF4-FFF2-40B4-BE49-F238E27FC236}">
                <a16:creationId xmlns:a16="http://schemas.microsoft.com/office/drawing/2014/main" id="{BE69A5D9-6365-BB79-717E-AB155B2C731B}"/>
              </a:ext>
            </a:extLst>
          </p:cNvPr>
          <p:cNvPicPr>
            <a:picLocks noChangeAspect="1"/>
          </p:cNvPicPr>
          <p:nvPr/>
        </p:nvPicPr>
        <p:blipFill>
          <a:blip r:embed="rId3"/>
          <a:stretch>
            <a:fillRect/>
          </a:stretch>
        </p:blipFill>
        <p:spPr>
          <a:xfrm>
            <a:off x="542955" y="1868725"/>
            <a:ext cx="340162" cy="425291"/>
          </a:xfrm>
          <a:prstGeom prst="rect">
            <a:avLst/>
          </a:prstGeom>
        </p:spPr>
      </p:pic>
      <p:sp>
        <p:nvSpPr>
          <p:cNvPr id="14" name="Rectangle: Rounded Corners 13">
            <a:extLst>
              <a:ext uri="{FF2B5EF4-FFF2-40B4-BE49-F238E27FC236}">
                <a16:creationId xmlns:a16="http://schemas.microsoft.com/office/drawing/2014/main" id="{6BED9BDD-6B70-F008-E57D-06638764E06A}"/>
              </a:ext>
            </a:extLst>
          </p:cNvPr>
          <p:cNvSpPr/>
          <p:nvPr/>
        </p:nvSpPr>
        <p:spPr>
          <a:xfrm>
            <a:off x="12846205" y="7672039"/>
            <a:ext cx="1728439" cy="468351"/>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A5E8FA61-AE84-C5D5-CFBF-478D6D3F0E46}"/>
              </a:ext>
            </a:extLst>
          </p:cNvPr>
          <p:cNvSpPr txBox="1"/>
          <p:nvPr/>
        </p:nvSpPr>
        <p:spPr>
          <a:xfrm>
            <a:off x="8741664" y="2917811"/>
            <a:ext cx="7315200" cy="369332"/>
          </a:xfrm>
          <a:prstGeom prst="rect">
            <a:avLst/>
          </a:prstGeom>
          <a:noFill/>
        </p:spPr>
        <p:txBody>
          <a:bodyPr wrap="square">
            <a:spAutoFit/>
          </a:bodyPr>
          <a:lstStyle/>
          <a:p>
            <a:endParaRPr lang="en-IN" dirty="0"/>
          </a:p>
        </p:txBody>
      </p:sp>
      <p:pic>
        <p:nvPicPr>
          <p:cNvPr id="20" name="Picture 19" descr="A stack of coins with a pink arrow pointing up&#10;&#10;AI-generated content may be incorrect.">
            <a:extLst>
              <a:ext uri="{FF2B5EF4-FFF2-40B4-BE49-F238E27FC236}">
                <a16:creationId xmlns:a16="http://schemas.microsoft.com/office/drawing/2014/main" id="{0B65F696-48C7-6CF2-53DC-989F166B5075}"/>
              </a:ext>
            </a:extLst>
          </p:cNvPr>
          <p:cNvPicPr>
            <a:picLocks noChangeAspect="1"/>
          </p:cNvPicPr>
          <p:nvPr/>
        </p:nvPicPr>
        <p:blipFill>
          <a:blip r:embed="rId4"/>
          <a:stretch>
            <a:fillRect/>
          </a:stretch>
        </p:blipFill>
        <p:spPr>
          <a:xfrm>
            <a:off x="8588609" y="182880"/>
            <a:ext cx="5871104" cy="780288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graph&#10;&#10;AI-generated content may be incorrect.">
            <a:extLst>
              <a:ext uri="{FF2B5EF4-FFF2-40B4-BE49-F238E27FC236}">
                <a16:creationId xmlns:a16="http://schemas.microsoft.com/office/drawing/2014/main" id="{23A3585D-BE1B-2DF0-0EEE-16A435185CF4}"/>
              </a:ext>
            </a:extLst>
          </p:cNvPr>
          <p:cNvPicPr>
            <a:picLocks noChangeAspect="1"/>
          </p:cNvPicPr>
          <p:nvPr/>
        </p:nvPicPr>
        <p:blipFill>
          <a:blip r:embed="rId2"/>
          <a:stretch>
            <a:fillRect/>
          </a:stretch>
        </p:blipFill>
        <p:spPr>
          <a:xfrm>
            <a:off x="1027267" y="578099"/>
            <a:ext cx="12575865" cy="6683257"/>
          </a:xfrm>
          <a:prstGeom prst="rect">
            <a:avLst/>
          </a:prstGeom>
          <a:ln>
            <a:noFill/>
          </a:ln>
          <a:effectLst>
            <a:softEdge rad="112500"/>
          </a:effectLst>
        </p:spPr>
      </p:pic>
      <p:sp>
        <p:nvSpPr>
          <p:cNvPr id="4" name="Rectangle: Rounded Corners 3">
            <a:extLst>
              <a:ext uri="{FF2B5EF4-FFF2-40B4-BE49-F238E27FC236}">
                <a16:creationId xmlns:a16="http://schemas.microsoft.com/office/drawing/2014/main" id="{D9D3E9CE-75FE-B88E-F839-4000D9E4B74A}"/>
              </a:ext>
            </a:extLst>
          </p:cNvPr>
          <p:cNvSpPr/>
          <p:nvPr/>
        </p:nvSpPr>
        <p:spPr>
          <a:xfrm>
            <a:off x="12846205" y="7672039"/>
            <a:ext cx="1728439" cy="468351"/>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5292858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94B388D-19C3-6A25-D350-3F46EEAEB6CB}"/>
              </a:ext>
            </a:extLst>
          </p:cNvPr>
          <p:cNvSpPr txBox="1"/>
          <p:nvPr/>
        </p:nvSpPr>
        <p:spPr>
          <a:xfrm>
            <a:off x="238264" y="875451"/>
            <a:ext cx="13472160" cy="6478697"/>
          </a:xfrm>
          <a:prstGeom prst="rect">
            <a:avLst/>
          </a:prstGeom>
          <a:noFill/>
        </p:spPr>
        <p:txBody>
          <a:bodyPr wrap="square">
            <a:spAutoFit/>
          </a:bodyPr>
          <a:lstStyle/>
          <a:p>
            <a:pPr algn="l"/>
            <a:r>
              <a:rPr lang="en-US" sz="2500" b="1" dirty="0">
                <a:solidFill>
                  <a:srgbClr val="FF6600"/>
                </a:solidFill>
                <a:effectLst/>
              </a:rPr>
              <a:t>Analyzing Tata Consultancy Services' (TCS) financial ratios over the past two fiscal years (FY 2022-23 and FY 2023-24) provides insights into its financial health and performance relative to industry benchmarks.​</a:t>
            </a:r>
          </a:p>
          <a:p>
            <a:pPr algn="l"/>
            <a:r>
              <a:rPr lang="en-US" sz="2000" b="1" dirty="0">
                <a:solidFill>
                  <a:schemeClr val="accent6"/>
                </a:solidFill>
                <a:effectLst/>
              </a:rPr>
              <a:t>       </a:t>
            </a:r>
          </a:p>
          <a:p>
            <a:pPr algn="l"/>
            <a:r>
              <a:rPr lang="en-US" sz="2000" b="1" dirty="0">
                <a:solidFill>
                  <a:schemeClr val="accent6"/>
                </a:solidFill>
              </a:rPr>
              <a:t>       </a:t>
            </a:r>
            <a:r>
              <a:rPr lang="en-US" sz="2000" b="1" dirty="0">
                <a:solidFill>
                  <a:schemeClr val="accent6"/>
                </a:solidFill>
                <a:effectLst/>
              </a:rPr>
              <a:t> Return on Equity (ROE):</a:t>
            </a:r>
          </a:p>
          <a:p>
            <a:pPr lvl="1" algn="l"/>
            <a:r>
              <a:rPr lang="en-US" sz="2000" b="1" dirty="0">
                <a:solidFill>
                  <a:schemeClr val="accent4">
                    <a:lumMod val="60000"/>
                    <a:lumOff val="40000"/>
                  </a:schemeClr>
                </a:solidFill>
                <a:effectLst/>
              </a:rPr>
              <a:t>FY 2022-23: </a:t>
            </a:r>
            <a:r>
              <a:rPr lang="en-US" sz="2000" b="1" dirty="0">
                <a:solidFill>
                  <a:schemeClr val="accent4">
                    <a:lumMod val="60000"/>
                    <a:lumOff val="40000"/>
                  </a:schemeClr>
                </a:solidFill>
              </a:rPr>
              <a:t>45</a:t>
            </a:r>
            <a:r>
              <a:rPr lang="en-US" sz="2000" b="1" dirty="0">
                <a:solidFill>
                  <a:schemeClr val="accent4">
                    <a:lumMod val="60000"/>
                    <a:lumOff val="40000"/>
                  </a:schemeClr>
                </a:solidFill>
                <a:effectLst/>
              </a:rPr>
              <a:t>.80%​                                                           FY 2023-24: 50.94% ​</a:t>
            </a:r>
          </a:p>
          <a:p>
            <a:pPr marL="742950" lvl="1" indent="-285750" algn="l">
              <a:buFont typeface="Arial" panose="020B0604020202020204" pitchFamily="34" charset="0"/>
              <a:buChar char="•"/>
            </a:pPr>
            <a:r>
              <a:rPr lang="en-US" sz="2000" b="1" dirty="0">
                <a:solidFill>
                  <a:srgbClr val="FFFFFF"/>
                </a:solidFill>
                <a:effectLst/>
              </a:rPr>
              <a:t>TCS's ROE has shown a significant increase, indicating enhanced profitability and efficient utilization of shareholder equity. This performance surpasses many industry peers, reflecting TCS's strong market position.​</a:t>
            </a:r>
          </a:p>
          <a:p>
            <a:pPr algn="l"/>
            <a:r>
              <a:rPr lang="en-US" sz="2000" b="1" dirty="0">
                <a:solidFill>
                  <a:schemeClr val="accent6"/>
                </a:solidFill>
                <a:effectLst/>
              </a:rPr>
              <a:t>         Net Profit Margin:</a:t>
            </a:r>
          </a:p>
          <a:p>
            <a:pPr marL="742950" lvl="1" indent="-285750" algn="l">
              <a:buFont typeface="Arial" panose="020B0604020202020204" pitchFamily="34" charset="0"/>
              <a:buChar char="•"/>
            </a:pPr>
            <a:r>
              <a:rPr lang="en-US" sz="2000" b="1" dirty="0">
                <a:solidFill>
                  <a:schemeClr val="accent4">
                    <a:lumMod val="60000"/>
                    <a:lumOff val="40000"/>
                  </a:schemeClr>
                </a:solidFill>
                <a:effectLst/>
              </a:rPr>
              <a:t>FY 2022-23: </a:t>
            </a:r>
            <a:r>
              <a:rPr lang="en-US" sz="2000" b="1" dirty="0">
                <a:solidFill>
                  <a:schemeClr val="accent4">
                    <a:lumMod val="60000"/>
                    <a:lumOff val="40000"/>
                  </a:schemeClr>
                </a:solidFill>
              </a:rPr>
              <a:t>18.2</a:t>
            </a:r>
            <a:r>
              <a:rPr lang="en-US" sz="2000" b="1" dirty="0">
                <a:solidFill>
                  <a:schemeClr val="accent4">
                    <a:lumMod val="60000"/>
                    <a:lumOff val="40000"/>
                  </a:schemeClr>
                </a:solidFill>
                <a:effectLst/>
              </a:rPr>
              <a:t>%</a:t>
            </a:r>
            <a:r>
              <a:rPr lang="en-US" sz="2000" b="1" dirty="0">
                <a:solidFill>
                  <a:schemeClr val="accent4">
                    <a:lumMod val="60000"/>
                    <a:lumOff val="40000"/>
                  </a:schemeClr>
                </a:solidFill>
              </a:rPr>
              <a:t>                                                      </a:t>
            </a:r>
            <a:r>
              <a:rPr lang="en-US" sz="2000" b="1" dirty="0">
                <a:solidFill>
                  <a:schemeClr val="accent4">
                    <a:lumMod val="60000"/>
                    <a:lumOff val="40000"/>
                  </a:schemeClr>
                </a:solidFill>
                <a:effectLst/>
              </a:rPr>
              <a:t>​FY 2023-24</a:t>
            </a:r>
            <a:r>
              <a:rPr lang="en-US" sz="2000" b="1" dirty="0">
                <a:solidFill>
                  <a:schemeClr val="accent4">
                    <a:lumMod val="60000"/>
                    <a:lumOff val="40000"/>
                  </a:schemeClr>
                </a:solidFill>
              </a:rPr>
              <a:t>:19.3</a:t>
            </a:r>
            <a:r>
              <a:rPr lang="en-US" sz="2000" b="1" dirty="0">
                <a:solidFill>
                  <a:schemeClr val="accent4">
                    <a:lumMod val="60000"/>
                    <a:lumOff val="40000"/>
                  </a:schemeClr>
                </a:solidFill>
                <a:effectLst/>
              </a:rPr>
              <a:t>% </a:t>
            </a:r>
          </a:p>
          <a:p>
            <a:pPr marL="742950" lvl="1" indent="-285750" algn="l">
              <a:buFont typeface="Arial" panose="020B0604020202020204" pitchFamily="34" charset="0"/>
              <a:buChar char="•"/>
            </a:pPr>
            <a:r>
              <a:rPr lang="en-US" sz="2000" b="1" dirty="0">
                <a:solidFill>
                  <a:srgbClr val="FFFFFF"/>
                </a:solidFill>
                <a:effectLst/>
              </a:rPr>
              <a:t>​The net profit margin's steady growth suggests effective cost management and robust revenue </a:t>
            </a:r>
            <a:r>
              <a:rPr lang="en-US" sz="2000" b="1" dirty="0">
                <a:solidFill>
                  <a:schemeClr val="bg1"/>
                </a:solidFill>
                <a:effectLst/>
              </a:rPr>
              <a:t>generation, positioning TCS favorably within the IT services sector.​2. </a:t>
            </a:r>
            <a:endParaRPr lang="en-US" sz="2000" b="1" dirty="0">
              <a:solidFill>
                <a:schemeClr val="bg1"/>
              </a:solidFill>
            </a:endParaRPr>
          </a:p>
          <a:p>
            <a:pPr lvl="1" algn="l"/>
            <a:r>
              <a:rPr lang="en-US" sz="2000" b="1" dirty="0">
                <a:solidFill>
                  <a:schemeClr val="accent6"/>
                </a:solidFill>
                <a:effectLst/>
              </a:rPr>
              <a:t>Current Ratio:</a:t>
            </a:r>
          </a:p>
          <a:p>
            <a:pPr marL="742950" lvl="1" indent="-285750">
              <a:buFont typeface="Arial" panose="020B0604020202020204" pitchFamily="34" charset="0"/>
              <a:buChar char="•"/>
            </a:pPr>
            <a:r>
              <a:rPr lang="en-US" sz="2000" b="1" dirty="0">
                <a:solidFill>
                  <a:schemeClr val="accent4">
                    <a:lumMod val="60000"/>
                    <a:lumOff val="40000"/>
                  </a:schemeClr>
                </a:solidFill>
                <a:effectLst/>
              </a:rPr>
              <a:t>FY 2022-23: 2.36​                                                           FY </a:t>
            </a:r>
            <a:r>
              <a:rPr lang="en-US" sz="2000" b="1" dirty="0">
                <a:solidFill>
                  <a:srgbClr val="FFFFFF"/>
                </a:solidFill>
                <a:effectLst/>
              </a:rPr>
              <a:t>​</a:t>
            </a:r>
            <a:r>
              <a:rPr lang="en-US" sz="2000" b="1" dirty="0">
                <a:solidFill>
                  <a:schemeClr val="accent4">
                    <a:lumMod val="60000"/>
                    <a:lumOff val="40000"/>
                  </a:schemeClr>
                </a:solidFill>
              </a:rPr>
              <a:t>2023-24: 2.45</a:t>
            </a:r>
          </a:p>
          <a:p>
            <a:pPr marL="742950" lvl="1" indent="-285750">
              <a:buFont typeface="Arial" panose="020B0604020202020204" pitchFamily="34" charset="0"/>
              <a:buChar char="•"/>
            </a:pPr>
            <a:r>
              <a:rPr lang="en-US" sz="2000" b="1" dirty="0">
                <a:solidFill>
                  <a:srgbClr val="FFFFFF"/>
                </a:solidFill>
                <a:effectLst/>
              </a:rPr>
              <a:t>While there's a slight decline, TCS maintains a strong current ratio, indicating a solid ability to meet short-term liabilities. This remains competitive compared to industry standards.​</a:t>
            </a:r>
          </a:p>
          <a:p>
            <a:pPr algn="l"/>
            <a:r>
              <a:rPr lang="en-US" sz="2000" b="1" dirty="0">
                <a:solidFill>
                  <a:srgbClr val="FFFFFF"/>
                </a:solidFill>
              </a:rPr>
              <a:t>        </a:t>
            </a:r>
            <a:r>
              <a:rPr lang="en-US" sz="2000" b="1" dirty="0">
                <a:solidFill>
                  <a:schemeClr val="accent6"/>
                </a:solidFill>
                <a:effectLst/>
              </a:rPr>
              <a:t>Debt-to-Equity Ratio:</a:t>
            </a:r>
          </a:p>
          <a:p>
            <a:pPr marL="742950" lvl="1" indent="-285750" algn="l">
              <a:buFont typeface="Arial" panose="020B0604020202020204" pitchFamily="34" charset="0"/>
              <a:buChar char="•"/>
            </a:pPr>
            <a:r>
              <a:rPr lang="en-US" sz="2000" b="1" dirty="0">
                <a:solidFill>
                  <a:schemeClr val="accent4">
                    <a:lumMod val="60000"/>
                    <a:lumOff val="40000"/>
                  </a:schemeClr>
                </a:solidFill>
                <a:effectLst/>
              </a:rPr>
              <a:t>FY 2022-23: 0.00​</a:t>
            </a:r>
            <a:r>
              <a:rPr lang="en-US" sz="2000" b="1" dirty="0">
                <a:solidFill>
                  <a:schemeClr val="accent4">
                    <a:lumMod val="60000"/>
                    <a:lumOff val="40000"/>
                  </a:schemeClr>
                </a:solidFill>
              </a:rPr>
              <a:t>                                                           </a:t>
            </a:r>
            <a:r>
              <a:rPr lang="en-US" sz="2000" b="1" dirty="0">
                <a:solidFill>
                  <a:schemeClr val="accent4">
                    <a:lumMod val="60000"/>
                    <a:lumOff val="40000"/>
                  </a:schemeClr>
                </a:solidFill>
                <a:effectLst/>
              </a:rPr>
              <a:t>FY 2023-24: 0.00 ​</a:t>
            </a:r>
          </a:p>
          <a:p>
            <a:pPr marL="742950" lvl="1" indent="-285750" algn="l">
              <a:buFont typeface="Arial" panose="020B0604020202020204" pitchFamily="34" charset="0"/>
              <a:buChar char="•"/>
            </a:pPr>
            <a:r>
              <a:rPr lang="en-US" sz="2000" b="1" dirty="0">
                <a:solidFill>
                  <a:srgbClr val="FFFFFF"/>
                </a:solidFill>
                <a:effectLst/>
              </a:rPr>
              <a:t>TCS operates with zero debt, underscoring its conservative financing strategy and financial stability, a notable strength in the industry.</a:t>
            </a:r>
          </a:p>
        </p:txBody>
      </p:sp>
      <p:sp>
        <p:nvSpPr>
          <p:cNvPr id="9" name="Rectangle: Rounded Corners 8">
            <a:extLst>
              <a:ext uri="{FF2B5EF4-FFF2-40B4-BE49-F238E27FC236}">
                <a16:creationId xmlns:a16="http://schemas.microsoft.com/office/drawing/2014/main" id="{8D21823B-DBD2-D613-23D2-1FF9F9C1F0AB}"/>
              </a:ext>
            </a:extLst>
          </p:cNvPr>
          <p:cNvSpPr/>
          <p:nvPr/>
        </p:nvSpPr>
        <p:spPr>
          <a:xfrm>
            <a:off x="12846205" y="7672039"/>
            <a:ext cx="1728439" cy="468351"/>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603781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969288"/>
            <a:ext cx="11818025" cy="708779"/>
          </a:xfrm>
          <a:prstGeom prst="rect">
            <a:avLst/>
          </a:prstGeom>
          <a:noFill/>
          <a:ln/>
        </p:spPr>
        <p:txBody>
          <a:bodyPr wrap="none" lIns="0" tIns="0" rIns="0" bIns="0" rtlCol="0" anchor="t"/>
          <a:lstStyle/>
          <a:p>
            <a:pPr marL="0" indent="0" algn="l">
              <a:lnSpc>
                <a:spcPts val="5550"/>
              </a:lnSpc>
              <a:buNone/>
            </a:pPr>
            <a:r>
              <a:rPr lang="en-US" sz="4450" dirty="0">
                <a:solidFill>
                  <a:schemeClr val="accent5">
                    <a:lumMod val="60000"/>
                    <a:lumOff val="40000"/>
                  </a:schemeClr>
                </a:solidFill>
                <a:latin typeface="Sitka Heading" pitchFamily="2" charset="0"/>
                <a:ea typeface="Saira Medium" pitchFamily="34" charset="-122"/>
                <a:cs typeface="Saira Medium" pitchFamily="34" charset="-120"/>
              </a:rPr>
              <a:t>Market Position and Competitive Advantages</a:t>
            </a:r>
            <a:endParaRPr lang="en-US" sz="4450" dirty="0">
              <a:solidFill>
                <a:schemeClr val="accent5">
                  <a:lumMod val="60000"/>
                  <a:lumOff val="40000"/>
                </a:schemeClr>
              </a:solidFill>
              <a:latin typeface="Sitka Heading" pitchFamily="2" charset="0"/>
            </a:endParaRPr>
          </a:p>
        </p:txBody>
      </p:sp>
      <p:sp>
        <p:nvSpPr>
          <p:cNvPr id="3" name="Text 1"/>
          <p:cNvSpPr/>
          <p:nvPr/>
        </p:nvSpPr>
        <p:spPr>
          <a:xfrm>
            <a:off x="793790" y="2131695"/>
            <a:ext cx="13042821" cy="725805"/>
          </a:xfrm>
          <a:prstGeom prst="rect">
            <a:avLst/>
          </a:prstGeom>
          <a:noFill/>
          <a:ln/>
        </p:spPr>
        <p:txBody>
          <a:bodyPr wrap="square" lIns="0" tIns="0" rIns="0" bIns="0" rtlCol="0" anchor="t"/>
          <a:lstStyle/>
          <a:p>
            <a:pPr marL="0" indent="0" algn="l">
              <a:lnSpc>
                <a:spcPts val="2850"/>
              </a:lnSpc>
              <a:buNone/>
            </a:pPr>
            <a:r>
              <a:rPr lang="en-US" sz="2000" b="1" dirty="0">
                <a:solidFill>
                  <a:srgbClr val="E5E0DF"/>
                </a:solidFill>
                <a:ea typeface="Roboto" pitchFamily="34" charset="-122"/>
                <a:cs typeface="Roboto" pitchFamily="34" charset="-120"/>
              </a:rPr>
              <a:t>TCS's market leadership and competitive strengths. TCS is a leader in IT Services and Consulting, as per IDC MarketScape report. TCS also has robust digital transformation capabilities.</a:t>
            </a:r>
            <a:endParaRPr lang="en-US" sz="2000" b="1" dirty="0"/>
          </a:p>
        </p:txBody>
      </p:sp>
      <p:sp>
        <p:nvSpPr>
          <p:cNvPr id="4" name="Shape 2"/>
          <p:cNvSpPr/>
          <p:nvPr/>
        </p:nvSpPr>
        <p:spPr>
          <a:xfrm>
            <a:off x="793790" y="3112651"/>
            <a:ext cx="2173724" cy="1306949"/>
          </a:xfrm>
          <a:prstGeom prst="roundRect">
            <a:avLst>
              <a:gd name="adj" fmla="val 15620"/>
            </a:avLst>
          </a:prstGeom>
          <a:solidFill>
            <a:srgbClr val="030303"/>
          </a:solidFill>
          <a:ln w="22860">
            <a:solidFill>
              <a:schemeClr val="accent6">
                <a:lumMod val="75000"/>
              </a:schemeClr>
            </a:solidFill>
            <a:prstDash val="solid"/>
          </a:ln>
        </p:spPr>
      </p:sp>
      <p:pic>
        <p:nvPicPr>
          <p:cNvPr id="5" name="Image 0" descr="preencoded.png"/>
          <p:cNvPicPr>
            <a:picLocks noChangeAspect="1"/>
          </p:cNvPicPr>
          <p:nvPr/>
        </p:nvPicPr>
        <p:blipFill>
          <a:blip r:embed="rId3"/>
          <a:stretch>
            <a:fillRect/>
          </a:stretch>
        </p:blipFill>
        <p:spPr>
          <a:xfrm>
            <a:off x="1721167" y="3566755"/>
            <a:ext cx="318968" cy="398621"/>
          </a:xfrm>
          <a:prstGeom prst="rect">
            <a:avLst/>
          </a:prstGeom>
        </p:spPr>
      </p:pic>
      <p:sp>
        <p:nvSpPr>
          <p:cNvPr id="6" name="Text 3"/>
          <p:cNvSpPr/>
          <p:nvPr/>
        </p:nvSpPr>
        <p:spPr>
          <a:xfrm>
            <a:off x="3194328" y="3339465"/>
            <a:ext cx="1900595" cy="354330"/>
          </a:xfrm>
          <a:prstGeom prst="rect">
            <a:avLst/>
          </a:prstGeom>
          <a:noFill/>
          <a:ln/>
        </p:spPr>
        <p:txBody>
          <a:bodyPr wrap="none" lIns="0" tIns="0" rIns="0" bIns="0" rtlCol="0" anchor="t"/>
          <a:lstStyle/>
          <a:p>
            <a:pPr marL="0" indent="0" algn="l">
              <a:lnSpc>
                <a:spcPts val="2750"/>
              </a:lnSpc>
              <a:buNone/>
            </a:pPr>
            <a:r>
              <a:rPr lang="en-US" sz="2200" b="1" dirty="0">
                <a:solidFill>
                  <a:schemeClr val="accent4"/>
                </a:solidFill>
                <a:latin typeface="QuickType" panose="020B0603020004020203" pitchFamily="34" charset="0"/>
                <a:ea typeface="Saira Medium" pitchFamily="34" charset="-122"/>
                <a:cs typeface="Saira Medium" pitchFamily="34" charset="-120"/>
              </a:rPr>
              <a:t>Market Leader</a:t>
            </a:r>
            <a:endParaRPr lang="en-US" sz="2200" b="1" dirty="0">
              <a:solidFill>
                <a:schemeClr val="accent4"/>
              </a:solidFill>
              <a:latin typeface="QuickType" panose="020B0603020004020203" pitchFamily="34" charset="0"/>
            </a:endParaRPr>
          </a:p>
        </p:txBody>
      </p:sp>
      <p:sp>
        <p:nvSpPr>
          <p:cNvPr id="7" name="Text 4"/>
          <p:cNvSpPr/>
          <p:nvPr/>
        </p:nvSpPr>
        <p:spPr>
          <a:xfrm>
            <a:off x="3194328" y="3829883"/>
            <a:ext cx="1900595" cy="362903"/>
          </a:xfrm>
          <a:prstGeom prst="rect">
            <a:avLst/>
          </a:prstGeom>
          <a:noFill/>
          <a:ln/>
        </p:spPr>
        <p:txBody>
          <a:bodyPr wrap="none" lIns="0" tIns="0" rIns="0" bIns="0" rtlCol="0" anchor="t"/>
          <a:lstStyle/>
          <a:p>
            <a:pPr marL="0" indent="0" algn="l">
              <a:lnSpc>
                <a:spcPts val="2850"/>
              </a:lnSpc>
              <a:buNone/>
            </a:pPr>
            <a:r>
              <a:rPr lang="en-US" sz="2000" b="1" dirty="0">
                <a:solidFill>
                  <a:srgbClr val="E5E0DF"/>
                </a:solidFill>
                <a:latin typeface="Roboto" pitchFamily="34" charset="0"/>
                <a:ea typeface="Roboto" pitchFamily="34" charset="-122"/>
                <a:cs typeface="Roboto" pitchFamily="34" charset="-120"/>
              </a:rPr>
              <a:t>Strong Brand</a:t>
            </a:r>
            <a:endParaRPr lang="en-US" sz="2000" b="1" dirty="0"/>
          </a:p>
        </p:txBody>
      </p:sp>
      <p:sp>
        <p:nvSpPr>
          <p:cNvPr id="8" name="Shape 5"/>
          <p:cNvSpPr/>
          <p:nvPr/>
        </p:nvSpPr>
        <p:spPr>
          <a:xfrm>
            <a:off x="3080861" y="4404360"/>
            <a:ext cx="10642402" cy="15240"/>
          </a:xfrm>
          <a:prstGeom prst="roundRect">
            <a:avLst>
              <a:gd name="adj" fmla="val 1339536"/>
            </a:avLst>
          </a:prstGeom>
          <a:solidFill>
            <a:srgbClr val="FC8337"/>
          </a:solidFill>
          <a:ln/>
        </p:spPr>
      </p:sp>
      <p:sp>
        <p:nvSpPr>
          <p:cNvPr id="9" name="Shape 6"/>
          <p:cNvSpPr/>
          <p:nvPr/>
        </p:nvSpPr>
        <p:spPr>
          <a:xfrm>
            <a:off x="793790" y="4532948"/>
            <a:ext cx="4347567" cy="1306949"/>
          </a:xfrm>
          <a:prstGeom prst="roundRect">
            <a:avLst>
              <a:gd name="adj" fmla="val 15620"/>
            </a:avLst>
          </a:prstGeom>
          <a:solidFill>
            <a:srgbClr val="030303"/>
          </a:solidFill>
          <a:ln w="22860">
            <a:solidFill>
              <a:schemeClr val="accent6">
                <a:lumMod val="75000"/>
              </a:schemeClr>
            </a:solidFill>
            <a:prstDash val="solid"/>
          </a:ln>
        </p:spPr>
      </p:sp>
      <p:pic>
        <p:nvPicPr>
          <p:cNvPr id="10" name="Image 1" descr="preencoded.png"/>
          <p:cNvPicPr>
            <a:picLocks noChangeAspect="1"/>
          </p:cNvPicPr>
          <p:nvPr/>
        </p:nvPicPr>
        <p:blipFill>
          <a:blip r:embed="rId4"/>
          <a:stretch>
            <a:fillRect/>
          </a:stretch>
        </p:blipFill>
        <p:spPr>
          <a:xfrm>
            <a:off x="2808089" y="4987052"/>
            <a:ext cx="318968" cy="398621"/>
          </a:xfrm>
          <a:prstGeom prst="rect">
            <a:avLst/>
          </a:prstGeom>
        </p:spPr>
      </p:pic>
      <p:sp>
        <p:nvSpPr>
          <p:cNvPr id="11" name="Text 7"/>
          <p:cNvSpPr/>
          <p:nvPr/>
        </p:nvSpPr>
        <p:spPr>
          <a:xfrm>
            <a:off x="5368171" y="4759762"/>
            <a:ext cx="1802725" cy="354330"/>
          </a:xfrm>
          <a:prstGeom prst="rect">
            <a:avLst/>
          </a:prstGeom>
          <a:noFill/>
          <a:ln/>
        </p:spPr>
        <p:txBody>
          <a:bodyPr wrap="none" lIns="0" tIns="0" rIns="0" bIns="0" rtlCol="0" anchor="t"/>
          <a:lstStyle/>
          <a:p>
            <a:pPr marL="0" indent="0" algn="l">
              <a:lnSpc>
                <a:spcPts val="2750"/>
              </a:lnSpc>
              <a:buNone/>
            </a:pPr>
            <a:r>
              <a:rPr lang="en-US" sz="2200" b="1" dirty="0">
                <a:solidFill>
                  <a:schemeClr val="accent4"/>
                </a:solidFill>
                <a:latin typeface="Roboto" panose="02000000000000000000" pitchFamily="2" charset="0"/>
                <a:ea typeface="Roboto" panose="02000000000000000000" pitchFamily="2" charset="0"/>
                <a:cs typeface="Roboto" panose="02000000000000000000" pitchFamily="2" charset="0"/>
              </a:rPr>
              <a:t>Client Base</a:t>
            </a:r>
          </a:p>
        </p:txBody>
      </p:sp>
      <p:sp>
        <p:nvSpPr>
          <p:cNvPr id="12" name="Text 8"/>
          <p:cNvSpPr/>
          <p:nvPr/>
        </p:nvSpPr>
        <p:spPr>
          <a:xfrm>
            <a:off x="5352931" y="5254206"/>
            <a:ext cx="1802725" cy="362903"/>
          </a:xfrm>
          <a:prstGeom prst="rect">
            <a:avLst/>
          </a:prstGeom>
          <a:noFill/>
          <a:ln/>
        </p:spPr>
        <p:txBody>
          <a:bodyPr wrap="none" lIns="0" tIns="0" rIns="0" bIns="0" rtlCol="0" anchor="t"/>
          <a:lstStyle/>
          <a:p>
            <a:pPr marL="0" indent="0" algn="l">
              <a:lnSpc>
                <a:spcPts val="2850"/>
              </a:lnSpc>
              <a:buNone/>
            </a:pPr>
            <a:r>
              <a:rPr lang="en-US" sz="2000" b="1" dirty="0">
                <a:solidFill>
                  <a:srgbClr val="E5E0DF"/>
                </a:solidFill>
                <a:latin typeface="Roboto" pitchFamily="34" charset="0"/>
                <a:ea typeface="Roboto" pitchFamily="34" charset="-122"/>
                <a:cs typeface="Roboto" pitchFamily="34" charset="-120"/>
              </a:rPr>
              <a:t>Diverse Industries</a:t>
            </a:r>
            <a:endParaRPr lang="en-US" sz="2000" b="1" dirty="0"/>
          </a:p>
        </p:txBody>
      </p:sp>
      <p:sp>
        <p:nvSpPr>
          <p:cNvPr id="13" name="Shape 9"/>
          <p:cNvSpPr/>
          <p:nvPr/>
        </p:nvSpPr>
        <p:spPr>
          <a:xfrm>
            <a:off x="5254704" y="5824657"/>
            <a:ext cx="8468558" cy="15240"/>
          </a:xfrm>
          <a:prstGeom prst="roundRect">
            <a:avLst>
              <a:gd name="adj" fmla="val 1339536"/>
            </a:avLst>
          </a:prstGeom>
          <a:solidFill>
            <a:srgbClr val="FC8337"/>
          </a:solidFill>
          <a:ln/>
        </p:spPr>
      </p:sp>
      <p:sp>
        <p:nvSpPr>
          <p:cNvPr id="14" name="Shape 10"/>
          <p:cNvSpPr/>
          <p:nvPr/>
        </p:nvSpPr>
        <p:spPr>
          <a:xfrm>
            <a:off x="793790" y="5953244"/>
            <a:ext cx="6521410" cy="1306949"/>
          </a:xfrm>
          <a:prstGeom prst="roundRect">
            <a:avLst>
              <a:gd name="adj" fmla="val 15620"/>
            </a:avLst>
          </a:prstGeom>
          <a:solidFill>
            <a:srgbClr val="030303"/>
          </a:solidFill>
          <a:ln w="22860">
            <a:solidFill>
              <a:schemeClr val="accent6">
                <a:lumMod val="75000"/>
              </a:schemeClr>
            </a:solidFill>
            <a:prstDash val="solid"/>
          </a:ln>
        </p:spPr>
      </p:sp>
      <p:pic>
        <p:nvPicPr>
          <p:cNvPr id="15" name="Image 2" descr="preencoded.png"/>
          <p:cNvPicPr>
            <a:picLocks noChangeAspect="1"/>
          </p:cNvPicPr>
          <p:nvPr/>
        </p:nvPicPr>
        <p:blipFill>
          <a:blip r:embed="rId5"/>
          <a:stretch>
            <a:fillRect/>
          </a:stretch>
        </p:blipFill>
        <p:spPr>
          <a:xfrm>
            <a:off x="3895011" y="6407348"/>
            <a:ext cx="318968" cy="398621"/>
          </a:xfrm>
          <a:prstGeom prst="rect">
            <a:avLst/>
          </a:prstGeom>
        </p:spPr>
      </p:pic>
      <p:sp>
        <p:nvSpPr>
          <p:cNvPr id="16" name="Text 11"/>
          <p:cNvSpPr/>
          <p:nvPr/>
        </p:nvSpPr>
        <p:spPr>
          <a:xfrm>
            <a:off x="7542014" y="6180058"/>
            <a:ext cx="1555671" cy="354330"/>
          </a:xfrm>
          <a:prstGeom prst="rect">
            <a:avLst/>
          </a:prstGeom>
          <a:noFill/>
          <a:ln/>
        </p:spPr>
        <p:txBody>
          <a:bodyPr wrap="none" lIns="0" tIns="0" rIns="0" bIns="0" rtlCol="0" anchor="t"/>
          <a:lstStyle/>
          <a:p>
            <a:pPr marL="0" indent="0" algn="l">
              <a:lnSpc>
                <a:spcPts val="2750"/>
              </a:lnSpc>
              <a:buNone/>
            </a:pPr>
            <a:r>
              <a:rPr lang="en-US" sz="2200" b="1" dirty="0">
                <a:solidFill>
                  <a:schemeClr val="accent4"/>
                </a:solidFill>
                <a:latin typeface="Roboto" panose="02000000000000000000" pitchFamily="2" charset="0"/>
                <a:ea typeface="Roboto" panose="02000000000000000000" pitchFamily="2" charset="0"/>
                <a:cs typeface="Roboto" panose="02000000000000000000" pitchFamily="2" charset="0"/>
              </a:rPr>
              <a:t>Digital</a:t>
            </a:r>
          </a:p>
        </p:txBody>
      </p:sp>
      <p:sp>
        <p:nvSpPr>
          <p:cNvPr id="17" name="Text 12"/>
          <p:cNvSpPr/>
          <p:nvPr/>
        </p:nvSpPr>
        <p:spPr>
          <a:xfrm>
            <a:off x="7542014" y="6670477"/>
            <a:ext cx="1555671" cy="362903"/>
          </a:xfrm>
          <a:prstGeom prst="rect">
            <a:avLst/>
          </a:prstGeom>
          <a:noFill/>
          <a:ln/>
        </p:spPr>
        <p:txBody>
          <a:bodyPr wrap="none" lIns="0" tIns="0" rIns="0" bIns="0" rtlCol="0" anchor="t"/>
          <a:lstStyle/>
          <a:p>
            <a:pPr marL="0" indent="0" algn="l">
              <a:lnSpc>
                <a:spcPts val="2850"/>
              </a:lnSpc>
              <a:buNone/>
            </a:pPr>
            <a:r>
              <a:rPr lang="en-US" sz="2000" b="1" dirty="0">
                <a:solidFill>
                  <a:srgbClr val="E5E0DF"/>
                </a:solidFill>
                <a:latin typeface="Roboto" pitchFamily="34" charset="0"/>
                <a:ea typeface="Roboto" pitchFamily="34" charset="-122"/>
                <a:cs typeface="Roboto" pitchFamily="34" charset="-120"/>
              </a:rPr>
              <a:t>Transformation</a:t>
            </a:r>
            <a:endParaRPr lang="en-US" sz="2000" b="1" dirty="0"/>
          </a:p>
        </p:txBody>
      </p:sp>
      <p:sp>
        <p:nvSpPr>
          <p:cNvPr id="20" name="Rectangle: Rounded Corners 19">
            <a:extLst>
              <a:ext uri="{FF2B5EF4-FFF2-40B4-BE49-F238E27FC236}">
                <a16:creationId xmlns:a16="http://schemas.microsoft.com/office/drawing/2014/main" id="{5B413ACB-0A2E-EC5C-72F6-C2D7C28CC8EB}"/>
              </a:ext>
            </a:extLst>
          </p:cNvPr>
          <p:cNvSpPr/>
          <p:nvPr/>
        </p:nvSpPr>
        <p:spPr>
          <a:xfrm>
            <a:off x="12846205" y="7672039"/>
            <a:ext cx="1728439" cy="468351"/>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9A70584-7261-DC39-F952-C9606F6697BF}"/>
              </a:ext>
            </a:extLst>
          </p:cNvPr>
          <p:cNvSpPr txBox="1"/>
          <p:nvPr/>
        </p:nvSpPr>
        <p:spPr>
          <a:xfrm>
            <a:off x="167640" y="1158240"/>
            <a:ext cx="14295120" cy="10510570"/>
          </a:xfrm>
          <a:prstGeom prst="rect">
            <a:avLst/>
          </a:prstGeom>
          <a:noFill/>
        </p:spPr>
        <p:txBody>
          <a:bodyPr wrap="square" rtlCol="0">
            <a:spAutoFit/>
          </a:bodyPr>
          <a:lstStyle/>
          <a:p>
            <a:r>
              <a:rPr lang="en-US" sz="2500" b="1" dirty="0">
                <a:solidFill>
                  <a:schemeClr val="bg1"/>
                </a:solidFill>
              </a:rPr>
              <a:t>✅ Strengths:</a:t>
            </a:r>
          </a:p>
          <a:p>
            <a:r>
              <a:rPr lang="en-US" sz="2200" dirty="0">
                <a:solidFill>
                  <a:schemeClr val="bg1"/>
                </a:solidFill>
              </a:rPr>
              <a:t>TCS shows strong profitability with a </a:t>
            </a:r>
            <a:r>
              <a:rPr lang="en-US" sz="2200" b="1" dirty="0">
                <a:solidFill>
                  <a:schemeClr val="bg1"/>
                </a:solidFill>
              </a:rPr>
              <a:t>Return on Equity of 50.94%</a:t>
            </a:r>
            <a:r>
              <a:rPr lang="en-US" sz="2200" dirty="0">
                <a:solidFill>
                  <a:schemeClr val="bg1"/>
                </a:solidFill>
              </a:rPr>
              <a:t> and a </a:t>
            </a:r>
            <a:r>
              <a:rPr lang="en-US" sz="2200" b="1" dirty="0">
                <a:solidFill>
                  <a:schemeClr val="bg1"/>
                </a:solidFill>
              </a:rPr>
              <a:t>Net Profit Margin of 19.3%</a:t>
            </a:r>
            <a:r>
              <a:rPr lang="en-US" sz="2200" dirty="0">
                <a:solidFill>
                  <a:schemeClr val="bg1"/>
                </a:solidFill>
              </a:rPr>
              <a:t>, meaning it's efficiently generating high profits. It has </a:t>
            </a:r>
            <a:r>
              <a:rPr lang="en-US" sz="2200" b="1" dirty="0">
                <a:solidFill>
                  <a:schemeClr val="bg1"/>
                </a:solidFill>
              </a:rPr>
              <a:t>zero debt</a:t>
            </a:r>
            <a:r>
              <a:rPr lang="en-US" sz="2200" dirty="0">
                <a:solidFill>
                  <a:schemeClr val="bg1"/>
                </a:solidFill>
              </a:rPr>
              <a:t>, which reduces financial risk, and a </a:t>
            </a:r>
            <a:r>
              <a:rPr lang="en-US" sz="2200" b="1" dirty="0">
                <a:solidFill>
                  <a:schemeClr val="bg1"/>
                </a:solidFill>
              </a:rPr>
              <a:t>healthy current ratio of 2.20</a:t>
            </a:r>
            <a:r>
              <a:rPr lang="en-US" sz="2200" dirty="0">
                <a:solidFill>
                  <a:schemeClr val="bg1"/>
                </a:solidFill>
              </a:rPr>
              <a:t>, indicating solid short-term liquidity. The company is also using its assets well, with a </a:t>
            </a:r>
            <a:r>
              <a:rPr lang="en-US" sz="2200" b="1" dirty="0">
                <a:solidFill>
                  <a:schemeClr val="bg1"/>
                </a:solidFill>
              </a:rPr>
              <a:t>Return on Assets of 35.95%</a:t>
            </a:r>
            <a:r>
              <a:rPr lang="en-US" sz="2200" dirty="0">
                <a:solidFill>
                  <a:schemeClr val="bg1"/>
                </a:solidFill>
              </a:rPr>
              <a:t>.</a:t>
            </a:r>
          </a:p>
          <a:p>
            <a:endParaRPr lang="en-US" sz="2200" dirty="0">
              <a:solidFill>
                <a:schemeClr val="bg1"/>
              </a:solidFill>
            </a:endParaRPr>
          </a:p>
          <a:p>
            <a:endParaRPr lang="en-US" dirty="0">
              <a:solidFill>
                <a:schemeClr val="bg1"/>
              </a:solidFill>
            </a:endParaRPr>
          </a:p>
          <a:p>
            <a:r>
              <a:rPr lang="en-US" sz="2500" b="1" dirty="0">
                <a:solidFill>
                  <a:schemeClr val="bg1"/>
                </a:solidFill>
              </a:rPr>
              <a:t>⚠️ Weaknesses/</a:t>
            </a:r>
            <a:r>
              <a:rPr lang="en-IN" sz="2800" b="1" dirty="0">
                <a:solidFill>
                  <a:schemeClr val="bg1"/>
                </a:solidFill>
              </a:rPr>
              <a:t>Potential Risks</a:t>
            </a:r>
            <a:r>
              <a:rPr lang="en-US" sz="2500" b="1" dirty="0">
                <a:solidFill>
                  <a:schemeClr val="bg1"/>
                </a:solidFill>
              </a:rPr>
              <a:t>:</a:t>
            </a:r>
          </a:p>
          <a:p>
            <a:endParaRPr lang="en-US" dirty="0">
              <a:solidFill>
                <a:schemeClr val="bg1"/>
              </a:solidFill>
            </a:endParaRPr>
          </a:p>
          <a:p>
            <a:r>
              <a:rPr lang="en-US" sz="2200" dirty="0">
                <a:solidFill>
                  <a:srgbClr val="FFFFFF"/>
                </a:solidFill>
              </a:rPr>
              <a:t>There’s a slight dip in liquidity compared to the previous year, and TCS’s heavy dependence on global markets (like the US and Europe) could affect revenue during geopolitical or economic issues. Also, it trades at a premium valuation, so any slowdown in performance could affect investor sentiment.</a:t>
            </a:r>
          </a:p>
          <a:p>
            <a:endParaRPr lang="en-US" b="1" dirty="0">
              <a:solidFill>
                <a:srgbClr val="FFFFFF"/>
              </a:solidFill>
              <a:latin typeface="ui-sans-serif"/>
            </a:endParaRPr>
          </a:p>
          <a:p>
            <a:endParaRPr lang="en-US" b="1" dirty="0">
              <a:solidFill>
                <a:srgbClr val="FFFFFF"/>
              </a:solidFill>
              <a:latin typeface="ui-sans-serif"/>
            </a:endParaRPr>
          </a:p>
          <a:p>
            <a:r>
              <a:rPr lang="en-US" sz="2500" b="1" dirty="0">
                <a:solidFill>
                  <a:srgbClr val="FFFFFF"/>
                </a:solidFill>
              </a:rPr>
              <a:t>🌟 Opportunities:</a:t>
            </a:r>
          </a:p>
          <a:p>
            <a:r>
              <a:rPr lang="en-US" sz="2200" dirty="0">
                <a:solidFill>
                  <a:srgbClr val="FFFFFF"/>
                </a:solidFill>
              </a:rPr>
              <a:t>TCS can grow further through its focus on </a:t>
            </a:r>
            <a:r>
              <a:rPr lang="en-US" sz="2200" b="1" dirty="0">
                <a:solidFill>
                  <a:srgbClr val="FFFFFF"/>
                </a:solidFill>
              </a:rPr>
              <a:t>AI, cloud, and digital transformation services</a:t>
            </a:r>
            <a:r>
              <a:rPr lang="en-US" sz="2200" dirty="0">
                <a:solidFill>
                  <a:srgbClr val="FFFFFF"/>
                </a:solidFill>
              </a:rPr>
              <a:t>. Global demand for IT services is rising, and TCS’s </a:t>
            </a:r>
            <a:r>
              <a:rPr lang="en-US" sz="2200" b="1" dirty="0">
                <a:solidFill>
                  <a:srgbClr val="FFFFFF"/>
                </a:solidFill>
              </a:rPr>
              <a:t>strong client base and long-term contracts</a:t>
            </a:r>
            <a:r>
              <a:rPr lang="en-US" sz="2200" dirty="0">
                <a:solidFill>
                  <a:srgbClr val="FFFFFF"/>
                </a:solidFill>
              </a:rPr>
              <a:t> offer consistent revenue and expansion potential.</a:t>
            </a:r>
          </a:p>
          <a:p>
            <a:endParaRPr lang="en-US" sz="2200" dirty="0">
              <a:solidFill>
                <a:schemeClr val="bg1"/>
              </a:solidFill>
            </a:endParaRPr>
          </a:p>
          <a:p>
            <a:endParaRPr lang="en-US" sz="2200"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p:txBody>
      </p:sp>
      <p:sp>
        <p:nvSpPr>
          <p:cNvPr id="3" name="Rectangle: Rounded Corners 2">
            <a:extLst>
              <a:ext uri="{FF2B5EF4-FFF2-40B4-BE49-F238E27FC236}">
                <a16:creationId xmlns:a16="http://schemas.microsoft.com/office/drawing/2014/main" id="{F7B3776F-5AB0-0BE3-0162-DF87570BB47D}"/>
              </a:ext>
            </a:extLst>
          </p:cNvPr>
          <p:cNvSpPr/>
          <p:nvPr/>
        </p:nvSpPr>
        <p:spPr>
          <a:xfrm>
            <a:off x="12846205" y="7672039"/>
            <a:ext cx="1728439" cy="468351"/>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2883017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4F321A0-D3E6-933F-25A0-8F6306622CE0}"/>
              </a:ext>
            </a:extLst>
          </p:cNvPr>
          <p:cNvSpPr txBox="1"/>
          <p:nvPr/>
        </p:nvSpPr>
        <p:spPr>
          <a:xfrm>
            <a:off x="597408" y="743712"/>
            <a:ext cx="12899136" cy="3831818"/>
          </a:xfrm>
          <a:prstGeom prst="rect">
            <a:avLst/>
          </a:prstGeom>
          <a:noFill/>
        </p:spPr>
        <p:txBody>
          <a:bodyPr wrap="square" rtlCol="0">
            <a:spAutoFit/>
          </a:bodyPr>
          <a:lstStyle/>
          <a:p>
            <a:pPr algn="ctr"/>
            <a:r>
              <a:rPr lang="en-US" sz="5000" b="1" dirty="0">
                <a:solidFill>
                  <a:schemeClr val="bg1"/>
                </a:solidFill>
                <a:latin typeface="Sitka Heading" pitchFamily="2" charset="0"/>
              </a:rPr>
              <a:t>💡 Investor Verdict</a:t>
            </a:r>
          </a:p>
          <a:p>
            <a:endParaRPr lang="en-US" sz="2500" b="1" dirty="0">
              <a:solidFill>
                <a:schemeClr val="bg1"/>
              </a:solidFill>
            </a:endParaRPr>
          </a:p>
          <a:p>
            <a:endParaRPr lang="en-US" sz="2500" b="1" dirty="0">
              <a:solidFill>
                <a:schemeClr val="bg1"/>
              </a:solidFill>
            </a:endParaRPr>
          </a:p>
          <a:p>
            <a:endParaRPr lang="en-US" sz="2500" b="1" dirty="0">
              <a:solidFill>
                <a:schemeClr val="bg1"/>
              </a:solidFill>
            </a:endParaRPr>
          </a:p>
          <a:p>
            <a:r>
              <a:rPr lang="en-US" sz="2500" b="1" dirty="0">
                <a:solidFill>
                  <a:schemeClr val="bg1"/>
                </a:solidFill>
              </a:rPr>
              <a:t>TCS is a financially robust, low-risk, and high-performing company with strong long-term potential. While global exposure and premium valuation are factors to watch, its strong balance sheet, debt-free status, and rising profitability make it an attractive choice for both growth and value investors.</a:t>
            </a:r>
          </a:p>
          <a:p>
            <a:endParaRPr lang="en-IN" dirty="0">
              <a:solidFill>
                <a:schemeClr val="bg1"/>
              </a:solidFill>
            </a:endParaRPr>
          </a:p>
        </p:txBody>
      </p:sp>
      <p:sp>
        <p:nvSpPr>
          <p:cNvPr id="3" name="Rectangle: Rounded Corners 2">
            <a:extLst>
              <a:ext uri="{FF2B5EF4-FFF2-40B4-BE49-F238E27FC236}">
                <a16:creationId xmlns:a16="http://schemas.microsoft.com/office/drawing/2014/main" id="{DC3DF473-2E8A-CE17-D542-EC8265AE984A}"/>
              </a:ext>
            </a:extLst>
          </p:cNvPr>
          <p:cNvSpPr/>
          <p:nvPr/>
        </p:nvSpPr>
        <p:spPr>
          <a:xfrm>
            <a:off x="12846205" y="7672039"/>
            <a:ext cx="1728439" cy="468351"/>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273357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6998F6C-C3C7-DBD2-3A1B-B165B6959A8A}"/>
              </a:ext>
            </a:extLst>
          </p:cNvPr>
          <p:cNvSpPr txBox="1"/>
          <p:nvPr/>
        </p:nvSpPr>
        <p:spPr>
          <a:xfrm>
            <a:off x="3730752" y="3299192"/>
            <a:ext cx="10472928" cy="1631216"/>
          </a:xfrm>
          <a:prstGeom prst="rect">
            <a:avLst/>
          </a:prstGeom>
          <a:noFill/>
        </p:spPr>
        <p:txBody>
          <a:bodyPr wrap="square" rtlCol="0">
            <a:spAutoFit/>
          </a:bodyPr>
          <a:lstStyle/>
          <a:p>
            <a:r>
              <a:rPr lang="en-US" sz="10000" b="1" i="1" dirty="0">
                <a:solidFill>
                  <a:schemeClr val="accent6">
                    <a:lumMod val="60000"/>
                    <a:lumOff val="40000"/>
                  </a:schemeClr>
                </a:solidFill>
                <a:latin typeface="Sitka Heading" pitchFamily="2" charset="0"/>
              </a:rPr>
              <a:t>THANK YOU</a:t>
            </a:r>
            <a:endParaRPr lang="en-IN" sz="10000" b="1" i="1" dirty="0">
              <a:solidFill>
                <a:schemeClr val="accent6">
                  <a:lumMod val="60000"/>
                  <a:lumOff val="40000"/>
                </a:schemeClr>
              </a:solidFill>
              <a:latin typeface="Sitka Heading" pitchFamily="2" charset="0"/>
            </a:endParaRPr>
          </a:p>
        </p:txBody>
      </p:sp>
      <p:sp>
        <p:nvSpPr>
          <p:cNvPr id="3" name="Rectangle: Rounded Corners 2">
            <a:extLst>
              <a:ext uri="{FF2B5EF4-FFF2-40B4-BE49-F238E27FC236}">
                <a16:creationId xmlns:a16="http://schemas.microsoft.com/office/drawing/2014/main" id="{AF2DC42A-188F-0306-7E30-FFAD7F460047}"/>
              </a:ext>
            </a:extLst>
          </p:cNvPr>
          <p:cNvSpPr/>
          <p:nvPr/>
        </p:nvSpPr>
        <p:spPr>
          <a:xfrm>
            <a:off x="12846205" y="7672039"/>
            <a:ext cx="1728439" cy="468351"/>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307239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4223427" y="858651"/>
            <a:ext cx="5670590" cy="708779"/>
          </a:xfrm>
          <a:prstGeom prst="rect">
            <a:avLst/>
          </a:prstGeom>
          <a:noFill/>
          <a:ln/>
        </p:spPr>
        <p:txBody>
          <a:bodyPr wrap="none" lIns="0" tIns="0" rIns="0" bIns="0" rtlCol="0" anchor="t"/>
          <a:lstStyle/>
          <a:p>
            <a:pPr marL="0" indent="0" algn="ctr">
              <a:lnSpc>
                <a:spcPts val="5550"/>
              </a:lnSpc>
              <a:buNone/>
            </a:pPr>
            <a:r>
              <a:rPr lang="en-US" sz="5000" b="1" dirty="0">
                <a:solidFill>
                  <a:srgbClr val="FFFFFF"/>
                </a:solidFill>
                <a:latin typeface="Poor Richard" panose="02080502050505020702" pitchFamily="18" charset="0"/>
                <a:ea typeface="Saira Medium" pitchFamily="34" charset="-122"/>
                <a:cs typeface="Saira Medium" pitchFamily="34" charset="-120"/>
              </a:rPr>
              <a:t>INTERNSHIP  STUDIO</a:t>
            </a:r>
            <a:endParaRPr lang="en-US" sz="5000" b="1" dirty="0">
              <a:latin typeface="Poor Richard" panose="02080502050505020702" pitchFamily="18" charset="0"/>
            </a:endParaRPr>
          </a:p>
        </p:txBody>
      </p:sp>
      <p:sp>
        <p:nvSpPr>
          <p:cNvPr id="3" name="Text 1"/>
          <p:cNvSpPr/>
          <p:nvPr/>
        </p:nvSpPr>
        <p:spPr>
          <a:xfrm>
            <a:off x="537312" y="1841317"/>
            <a:ext cx="13042821" cy="362903"/>
          </a:xfrm>
          <a:prstGeom prst="rect">
            <a:avLst/>
          </a:prstGeom>
          <a:noFill/>
          <a:ln/>
        </p:spPr>
        <p:txBody>
          <a:bodyPr wrap="none" lIns="0" tIns="0" rIns="0" bIns="0" rtlCol="0" anchor="t"/>
          <a:lstStyle/>
          <a:p>
            <a:pPr marL="0" indent="0" algn="ctr">
              <a:lnSpc>
                <a:spcPts val="2850"/>
              </a:lnSpc>
              <a:buNone/>
            </a:pPr>
            <a:r>
              <a:rPr lang="en-US" sz="3000" dirty="0">
                <a:solidFill>
                  <a:schemeClr val="accent4">
                    <a:lumMod val="60000"/>
                    <a:lumOff val="40000"/>
                  </a:schemeClr>
                </a:solidFill>
                <a:latin typeface="Palatino Linotype" panose="02040502050505030304" pitchFamily="18" charset="0"/>
                <a:ea typeface="Roboto" pitchFamily="34" charset="-122"/>
                <a:cs typeface="Roboto" pitchFamily="34" charset="-120"/>
              </a:rPr>
              <a:t>Finance  Internship</a:t>
            </a:r>
            <a:endParaRPr lang="en-US" sz="3000" dirty="0">
              <a:solidFill>
                <a:schemeClr val="accent4">
                  <a:lumMod val="60000"/>
                  <a:lumOff val="40000"/>
                </a:schemeClr>
              </a:solidFill>
              <a:latin typeface="Palatino Linotype" panose="02040502050505030304" pitchFamily="18" charset="0"/>
            </a:endParaRPr>
          </a:p>
        </p:txBody>
      </p:sp>
      <p:sp>
        <p:nvSpPr>
          <p:cNvPr id="5" name="TextBox 4">
            <a:extLst>
              <a:ext uri="{FF2B5EF4-FFF2-40B4-BE49-F238E27FC236}">
                <a16:creationId xmlns:a16="http://schemas.microsoft.com/office/drawing/2014/main" id="{7CDCBCD8-8BF7-3667-ECF1-3C31734BD6C6}"/>
              </a:ext>
            </a:extLst>
          </p:cNvPr>
          <p:cNvSpPr txBox="1"/>
          <p:nvPr/>
        </p:nvSpPr>
        <p:spPr>
          <a:xfrm>
            <a:off x="446049" y="2751994"/>
            <a:ext cx="13738302" cy="7078861"/>
          </a:xfrm>
          <a:prstGeom prst="rect">
            <a:avLst/>
          </a:prstGeom>
          <a:noFill/>
        </p:spPr>
        <p:txBody>
          <a:bodyPr wrap="square" rtlCol="0">
            <a:spAutoFit/>
          </a:bodyPr>
          <a:lstStyle/>
          <a:p>
            <a:pPr algn="ctr"/>
            <a:r>
              <a:rPr lang="en-US" sz="3200" b="1" dirty="0">
                <a:solidFill>
                  <a:srgbClr val="FF0000"/>
                </a:solidFill>
                <a:latin typeface="Arial" panose="020B0604020202020204" pitchFamily="34" charset="0"/>
                <a:cs typeface="Arial" panose="020B0604020202020204" pitchFamily="34" charset="0"/>
              </a:rPr>
              <a:t>PROJECT 2</a:t>
            </a:r>
          </a:p>
          <a:p>
            <a:pPr algn="ctr"/>
            <a:endParaRPr lang="en-US" sz="2800" dirty="0">
              <a:solidFill>
                <a:schemeClr val="bg1"/>
              </a:solidFill>
            </a:endParaRPr>
          </a:p>
          <a:p>
            <a:pPr algn="ctr"/>
            <a:r>
              <a:rPr lang="en-US" sz="2800" b="1" dirty="0">
                <a:solidFill>
                  <a:schemeClr val="accent6"/>
                </a:solidFill>
                <a:latin typeface="Arial" panose="020B0604020202020204" pitchFamily="34" charset="0"/>
                <a:cs typeface="Arial" panose="020B0604020202020204" pitchFamily="34" charset="0"/>
              </a:rPr>
              <a:t>A comprehensive financial analysis of </a:t>
            </a:r>
            <a:r>
              <a:rPr lang="en-IN" sz="2800" b="1" dirty="0">
                <a:solidFill>
                  <a:schemeClr val="accent6"/>
                </a:solidFill>
                <a:latin typeface="Arial" panose="020B0604020202020204" pitchFamily="34" charset="0"/>
                <a:cs typeface="Arial" panose="020B0604020202020204" pitchFamily="34" charset="0"/>
              </a:rPr>
              <a:t>LuxeBlend Co.</a:t>
            </a:r>
          </a:p>
          <a:p>
            <a:pPr algn="ctr"/>
            <a:endParaRPr lang="en-IN" sz="2800" b="1" dirty="0">
              <a:solidFill>
                <a:schemeClr val="accent6"/>
              </a:solidFill>
              <a:latin typeface="Arial" panose="020B0604020202020204" pitchFamily="34" charset="0"/>
              <a:cs typeface="Arial" panose="020B0604020202020204" pitchFamily="34" charset="0"/>
            </a:endParaRPr>
          </a:p>
          <a:p>
            <a:pPr algn="ctr"/>
            <a:endParaRPr lang="en-US" sz="2800" b="1" dirty="0">
              <a:solidFill>
                <a:schemeClr val="accent6"/>
              </a:solidFill>
              <a:latin typeface="Arial" panose="020B0604020202020204" pitchFamily="34" charset="0"/>
              <a:cs typeface="Arial" panose="020B0604020202020204" pitchFamily="34" charset="0"/>
            </a:endParaRPr>
          </a:p>
          <a:p>
            <a:endParaRPr lang="en-US" sz="2500" b="1" dirty="0">
              <a:solidFill>
                <a:schemeClr val="accent6"/>
              </a:solidFill>
            </a:endParaRPr>
          </a:p>
          <a:p>
            <a:r>
              <a:rPr lang="en-IN" sz="2500" dirty="0">
                <a:solidFill>
                  <a:schemeClr val="bg1"/>
                </a:solidFill>
              </a:rPr>
              <a:t>                                                                        </a:t>
            </a:r>
          </a:p>
          <a:p>
            <a:endParaRPr lang="en-IN" sz="2500" dirty="0">
              <a:solidFill>
                <a:schemeClr val="bg1"/>
              </a:solidFill>
            </a:endParaRPr>
          </a:p>
          <a:p>
            <a:pPr algn="ctr"/>
            <a:endParaRPr lang="en-IN" sz="3000" b="1" dirty="0">
              <a:solidFill>
                <a:srgbClr val="00B0F0"/>
              </a:solidFill>
              <a:latin typeface="Sitka Heading" pitchFamily="2" charset="0"/>
            </a:endParaRPr>
          </a:p>
          <a:p>
            <a:pPr algn="ctr"/>
            <a:r>
              <a:rPr lang="en-IN" sz="3000" b="1" dirty="0">
                <a:solidFill>
                  <a:srgbClr val="00B0F0"/>
                </a:solidFill>
                <a:latin typeface="Sitka Heading" pitchFamily="2" charset="0"/>
              </a:rPr>
              <a:t>BY SURAJ KUMAR PRASAD</a:t>
            </a:r>
          </a:p>
          <a:p>
            <a:endParaRPr lang="en-IN" sz="2500" dirty="0">
              <a:solidFill>
                <a:schemeClr val="bg1"/>
              </a:solidFill>
            </a:endParaRPr>
          </a:p>
          <a:p>
            <a:endParaRPr lang="en-IN" sz="2500" dirty="0">
              <a:solidFill>
                <a:schemeClr val="bg1"/>
              </a:solidFill>
            </a:endParaRPr>
          </a:p>
          <a:p>
            <a:endParaRPr lang="en-IN" sz="2500" dirty="0">
              <a:solidFill>
                <a:schemeClr val="bg1"/>
              </a:solidFill>
            </a:endParaRPr>
          </a:p>
          <a:p>
            <a:endParaRPr lang="en-IN" sz="2500" dirty="0">
              <a:solidFill>
                <a:schemeClr val="bg1"/>
              </a:solidFill>
            </a:endParaRPr>
          </a:p>
          <a:p>
            <a:endParaRPr lang="en-IN" sz="2500" dirty="0">
              <a:solidFill>
                <a:schemeClr val="bg1"/>
              </a:solidFill>
            </a:endParaRPr>
          </a:p>
          <a:p>
            <a:endParaRPr lang="en-IN" sz="2500" dirty="0">
              <a:solidFill>
                <a:schemeClr val="bg1"/>
              </a:solidFill>
            </a:endParaRPr>
          </a:p>
          <a:p>
            <a:endParaRPr lang="en-IN" sz="2500" dirty="0">
              <a:solidFill>
                <a:schemeClr val="bg1"/>
              </a:solidFill>
            </a:endParaRPr>
          </a:p>
        </p:txBody>
      </p:sp>
      <p:sp>
        <p:nvSpPr>
          <p:cNvPr id="6" name="Rectangle: Rounded Corners 5">
            <a:extLst>
              <a:ext uri="{FF2B5EF4-FFF2-40B4-BE49-F238E27FC236}">
                <a16:creationId xmlns:a16="http://schemas.microsoft.com/office/drawing/2014/main" id="{502B5CB0-65D5-C579-9ADB-4F78695E02BA}"/>
              </a:ext>
            </a:extLst>
          </p:cNvPr>
          <p:cNvSpPr/>
          <p:nvPr/>
        </p:nvSpPr>
        <p:spPr>
          <a:xfrm>
            <a:off x="12846205" y="7672039"/>
            <a:ext cx="1728439" cy="468351"/>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pic>
        <p:nvPicPr>
          <p:cNvPr id="7" name="Picture 6" descr="A brown sign with white letters&#10;&#10;AI-generated content may be incorrect.">
            <a:extLst>
              <a:ext uri="{FF2B5EF4-FFF2-40B4-BE49-F238E27FC236}">
                <a16:creationId xmlns:a16="http://schemas.microsoft.com/office/drawing/2014/main" id="{D18EA23E-5627-479A-CAC1-8E2B49CA4ABD}"/>
              </a:ext>
            </a:extLst>
          </p:cNvPr>
          <p:cNvPicPr>
            <a:picLocks noChangeAspect="1"/>
          </p:cNvPicPr>
          <p:nvPr/>
        </p:nvPicPr>
        <p:blipFill>
          <a:blip r:embed="rId3"/>
          <a:stretch>
            <a:fillRect/>
          </a:stretch>
        </p:blipFill>
        <p:spPr>
          <a:xfrm>
            <a:off x="4604097" y="4616352"/>
            <a:ext cx="5578323" cy="1539373"/>
          </a:xfrm>
          <a:prstGeom prst="rect">
            <a:avLst/>
          </a:prstGeom>
        </p:spPr>
      </p:pic>
    </p:spTree>
    <p:extLst>
      <p:ext uri="{BB962C8B-B14F-4D97-AF65-F5344CB8AC3E}">
        <p14:creationId xmlns:p14="http://schemas.microsoft.com/office/powerpoint/2010/main" val="18323740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195B40D3-540F-7470-2FCE-41529A522C7E}"/>
              </a:ext>
            </a:extLst>
          </p:cNvPr>
          <p:cNvSpPr/>
          <p:nvPr/>
        </p:nvSpPr>
        <p:spPr>
          <a:xfrm>
            <a:off x="12846205" y="7672039"/>
            <a:ext cx="1728439" cy="468351"/>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F380E75A-EB68-35E4-B622-A395E0AD9337}"/>
              </a:ext>
            </a:extLst>
          </p:cNvPr>
          <p:cNvSpPr txBox="1"/>
          <p:nvPr/>
        </p:nvSpPr>
        <p:spPr>
          <a:xfrm>
            <a:off x="613316" y="139592"/>
            <a:ext cx="13760605" cy="8433078"/>
          </a:xfrm>
          <a:prstGeom prst="rect">
            <a:avLst/>
          </a:prstGeom>
          <a:noFill/>
        </p:spPr>
        <p:txBody>
          <a:bodyPr wrap="square">
            <a:spAutoFit/>
          </a:bodyPr>
          <a:lstStyle/>
          <a:p>
            <a:endParaRPr lang="en-IN" sz="2200" b="1" dirty="0">
              <a:solidFill>
                <a:schemeClr val="bg1"/>
              </a:solidFill>
            </a:endParaRPr>
          </a:p>
          <a:p>
            <a:pPr algn="ctr"/>
            <a:r>
              <a:rPr lang="en-IN" sz="5000" b="1" dirty="0">
                <a:solidFill>
                  <a:schemeClr val="accent2"/>
                </a:solidFill>
                <a:latin typeface="Sitka Heading" pitchFamily="2" charset="0"/>
              </a:rPr>
              <a:t>Overview</a:t>
            </a:r>
          </a:p>
          <a:p>
            <a:endParaRPr lang="en-IN" sz="2200" b="1" dirty="0">
              <a:solidFill>
                <a:schemeClr val="bg1"/>
              </a:solidFill>
            </a:endParaRPr>
          </a:p>
          <a:p>
            <a:endParaRPr lang="en-IN" sz="2200" b="1" dirty="0">
              <a:solidFill>
                <a:schemeClr val="bg1"/>
              </a:solidFill>
            </a:endParaRPr>
          </a:p>
          <a:p>
            <a:endParaRPr lang="en-IN" sz="2200" b="1" dirty="0">
              <a:solidFill>
                <a:schemeClr val="bg1"/>
              </a:solidFill>
            </a:endParaRPr>
          </a:p>
          <a:p>
            <a:r>
              <a:rPr lang="en-IN" sz="2700" b="1" dirty="0">
                <a:solidFill>
                  <a:schemeClr val="accent4"/>
                </a:solidFill>
              </a:rPr>
              <a:t>Company Name :  </a:t>
            </a:r>
            <a:r>
              <a:rPr lang="en-IN" sz="2700" b="1" dirty="0">
                <a:solidFill>
                  <a:schemeClr val="bg1"/>
                </a:solidFill>
              </a:rPr>
              <a:t>LuxeBlend Co.</a:t>
            </a:r>
          </a:p>
          <a:p>
            <a:r>
              <a:rPr lang="en-IN" sz="2700" b="1" dirty="0">
                <a:solidFill>
                  <a:schemeClr val="accent4"/>
                </a:solidFill>
                <a:highlight>
                  <a:srgbClr val="000000"/>
                </a:highlight>
              </a:rPr>
              <a:t>Industry :  </a:t>
            </a:r>
            <a:r>
              <a:rPr lang="en-IN" sz="2700" b="1" dirty="0">
                <a:solidFill>
                  <a:schemeClr val="bg1"/>
                </a:solidFill>
                <a:highlight>
                  <a:srgbClr val="000000"/>
                </a:highlight>
              </a:rPr>
              <a:t>Consumer Goods – Premium Beverages</a:t>
            </a:r>
          </a:p>
          <a:p>
            <a:r>
              <a:rPr lang="en-IN" sz="2700" b="1" dirty="0">
                <a:solidFill>
                  <a:schemeClr val="accent4"/>
                </a:solidFill>
              </a:rPr>
              <a:t>Core Products/Services: </a:t>
            </a:r>
            <a:r>
              <a:rPr lang="en-IN" sz="2700" b="1" dirty="0">
                <a:solidFill>
                  <a:schemeClr val="bg1"/>
                </a:solidFill>
              </a:rPr>
              <a:t>Artisan cold brew coffee in eco-friendly glass bottles</a:t>
            </a:r>
          </a:p>
          <a:p>
            <a:pPr lvl="6"/>
            <a:r>
              <a:rPr lang="en-IN" sz="2700" b="1" dirty="0">
                <a:solidFill>
                  <a:schemeClr val="bg1"/>
                </a:solidFill>
              </a:rPr>
              <a:t>         Limited-edition seasonal beverage blends</a:t>
            </a:r>
          </a:p>
          <a:p>
            <a:pPr lvl="6"/>
            <a:r>
              <a:rPr lang="en-IN" sz="2700" b="1" dirty="0">
                <a:solidFill>
                  <a:schemeClr val="bg1"/>
                </a:solidFill>
              </a:rPr>
              <a:t>         Coffee brewing accessories (grinders, mugs, pour-over kits)</a:t>
            </a:r>
          </a:p>
          <a:p>
            <a:pPr lvl="6"/>
            <a:r>
              <a:rPr lang="en-IN" sz="2700" b="1" dirty="0">
                <a:solidFill>
                  <a:schemeClr val="bg1"/>
                </a:solidFill>
              </a:rPr>
              <a:t>         Subscription service for monthly product deliveries</a:t>
            </a:r>
            <a:endParaRPr lang="en-IN" sz="2200" b="1" dirty="0">
              <a:solidFill>
                <a:schemeClr val="bg1"/>
              </a:solidFill>
            </a:endParaRPr>
          </a:p>
          <a:p>
            <a:endParaRPr lang="en-IN" sz="2200" b="1" dirty="0">
              <a:solidFill>
                <a:schemeClr val="bg1"/>
              </a:solidFill>
            </a:endParaRPr>
          </a:p>
          <a:p>
            <a:endParaRPr lang="en-IN" sz="2200" b="1" dirty="0">
              <a:solidFill>
                <a:schemeClr val="bg1"/>
              </a:solidFill>
            </a:endParaRPr>
          </a:p>
          <a:p>
            <a:endParaRPr lang="en-IN" sz="2200" b="1" dirty="0">
              <a:solidFill>
                <a:schemeClr val="bg1"/>
              </a:solidFill>
            </a:endParaRPr>
          </a:p>
          <a:p>
            <a:endParaRPr lang="en-IN" sz="2200" b="1" dirty="0">
              <a:solidFill>
                <a:schemeClr val="bg1"/>
              </a:solidFill>
            </a:endParaRPr>
          </a:p>
          <a:p>
            <a:pPr>
              <a:buFont typeface="Arial" panose="020B0604020202020204" pitchFamily="34" charset="0"/>
              <a:buChar char="•"/>
            </a:pPr>
            <a:endParaRPr lang="en-IN" sz="2200" b="1" dirty="0">
              <a:solidFill>
                <a:schemeClr val="bg1"/>
              </a:solidFill>
            </a:endParaRPr>
          </a:p>
          <a:p>
            <a:pPr>
              <a:buFont typeface="Arial" panose="020B0604020202020204" pitchFamily="34" charset="0"/>
              <a:buChar char="•"/>
            </a:pPr>
            <a:endParaRPr lang="en-IN" sz="2200" b="1" dirty="0">
              <a:solidFill>
                <a:schemeClr val="bg1"/>
              </a:solidFill>
            </a:endParaRPr>
          </a:p>
          <a:p>
            <a:pPr>
              <a:buFont typeface="Arial" panose="020B0604020202020204" pitchFamily="34" charset="0"/>
              <a:buChar char="•"/>
            </a:pPr>
            <a:endParaRPr lang="en-IN" sz="2200" b="1" dirty="0">
              <a:solidFill>
                <a:schemeClr val="bg1"/>
              </a:solidFill>
            </a:endParaRPr>
          </a:p>
          <a:p>
            <a:pPr>
              <a:buFont typeface="Arial" panose="020B0604020202020204" pitchFamily="34" charset="0"/>
              <a:buChar char="•"/>
            </a:pPr>
            <a:endParaRPr lang="en-IN" sz="2200" b="1" dirty="0">
              <a:solidFill>
                <a:schemeClr val="bg1"/>
              </a:solidFill>
            </a:endParaRPr>
          </a:p>
          <a:p>
            <a:pPr>
              <a:buFont typeface="Arial" panose="020B0604020202020204" pitchFamily="34" charset="0"/>
              <a:buChar char="•"/>
            </a:pPr>
            <a:endParaRPr lang="en-IN" sz="2200" b="1" dirty="0">
              <a:solidFill>
                <a:schemeClr val="bg1"/>
              </a:solidFill>
            </a:endParaRPr>
          </a:p>
          <a:p>
            <a:pPr>
              <a:buFont typeface="Arial" panose="020B0604020202020204" pitchFamily="34" charset="0"/>
              <a:buChar char="•"/>
            </a:pPr>
            <a:endParaRPr lang="en-IN" sz="2200" b="1" dirty="0">
              <a:solidFill>
                <a:schemeClr val="bg1"/>
              </a:solidFill>
            </a:endParaRPr>
          </a:p>
          <a:p>
            <a:pPr>
              <a:buFont typeface="Arial" panose="020B0604020202020204" pitchFamily="34" charset="0"/>
              <a:buChar char="•"/>
            </a:pPr>
            <a:endParaRPr lang="en-IN" sz="2200" b="1" dirty="0">
              <a:solidFill>
                <a:schemeClr val="bg1"/>
              </a:solidFill>
            </a:endParaRPr>
          </a:p>
        </p:txBody>
      </p:sp>
      <p:sp>
        <p:nvSpPr>
          <p:cNvPr id="5" name="TextBox 4">
            <a:extLst>
              <a:ext uri="{FF2B5EF4-FFF2-40B4-BE49-F238E27FC236}">
                <a16:creationId xmlns:a16="http://schemas.microsoft.com/office/drawing/2014/main" id="{6F6BC2D1-BAC8-F018-AC57-C94F03856F5D}"/>
              </a:ext>
            </a:extLst>
          </p:cNvPr>
          <p:cNvSpPr txBox="1"/>
          <p:nvPr/>
        </p:nvSpPr>
        <p:spPr>
          <a:xfrm>
            <a:off x="-2219093" y="4713367"/>
            <a:ext cx="16849493" cy="2862322"/>
          </a:xfrm>
          <a:prstGeom prst="rect">
            <a:avLst/>
          </a:prstGeom>
          <a:noFill/>
        </p:spPr>
        <p:txBody>
          <a:bodyPr wrap="square" rtlCol="0">
            <a:spAutoFit/>
          </a:bodyPr>
          <a:lstStyle/>
          <a:p>
            <a:pPr lvl="6"/>
            <a:r>
              <a:rPr lang="en-US" sz="2800" b="1" dirty="0">
                <a:solidFill>
                  <a:schemeClr val="accent4"/>
                </a:solidFill>
              </a:rPr>
              <a:t>Market Positioning:</a:t>
            </a:r>
            <a:r>
              <a:rPr lang="en-US" sz="2800" dirty="0">
                <a:solidFill>
                  <a:schemeClr val="accent4"/>
                </a:solidFill>
              </a:rPr>
              <a:t>  </a:t>
            </a:r>
            <a:r>
              <a:rPr lang="en-US" sz="2700" b="1" dirty="0">
                <a:solidFill>
                  <a:schemeClr val="bg1"/>
                </a:solidFill>
              </a:rPr>
              <a:t>LuxeBlend Co. is a boutique beverage brand positioned                       			                            in the premium/luxury segment. It targets urban   				                                         			    millennials and Gen Z professionals who are style-      	 		                                   			    conscious and eco-aware. Think of it as the “Apple of 				                          			    cold brew” – sleek packaging, exclusive drops, and high perceived value</a:t>
            </a:r>
            <a:r>
              <a:rPr lang="en-US" sz="2700" dirty="0">
                <a:solidFill>
                  <a:schemeClr val="bg1"/>
                </a:solidFill>
              </a:rPr>
              <a:t>.</a:t>
            </a:r>
            <a:endParaRPr lang="en-IN" sz="2700" b="1" dirty="0">
              <a:solidFill>
                <a:schemeClr val="bg1"/>
              </a:solidFill>
            </a:endParaRPr>
          </a:p>
          <a:p>
            <a:endParaRPr lang="en-IN" sz="2200" b="1" dirty="0">
              <a:solidFill>
                <a:schemeClr val="bg1"/>
              </a:solidFill>
            </a:endParaRPr>
          </a:p>
          <a:p>
            <a:endParaRPr lang="en-IN" dirty="0"/>
          </a:p>
        </p:txBody>
      </p:sp>
    </p:spTree>
    <p:extLst>
      <p:ext uri="{BB962C8B-B14F-4D97-AF65-F5344CB8AC3E}">
        <p14:creationId xmlns:p14="http://schemas.microsoft.com/office/powerpoint/2010/main" val="33470067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75A4128-3F76-1364-E6E6-0186F6AD892B}"/>
              </a:ext>
            </a:extLst>
          </p:cNvPr>
          <p:cNvSpPr txBox="1"/>
          <p:nvPr/>
        </p:nvSpPr>
        <p:spPr>
          <a:xfrm>
            <a:off x="613316" y="728612"/>
            <a:ext cx="11017405" cy="3924151"/>
          </a:xfrm>
          <a:prstGeom prst="rect">
            <a:avLst/>
          </a:prstGeom>
          <a:noFill/>
        </p:spPr>
        <p:txBody>
          <a:bodyPr wrap="square">
            <a:spAutoFit/>
          </a:bodyPr>
          <a:lstStyle/>
          <a:p>
            <a:r>
              <a:rPr lang="en-US" sz="3000" b="1" dirty="0">
                <a:solidFill>
                  <a:schemeClr val="accent6">
                    <a:lumMod val="60000"/>
                    <a:lumOff val="40000"/>
                  </a:schemeClr>
                </a:solidFill>
                <a:latin typeface="Arial" panose="020B0604020202020204" pitchFamily="34" charset="0"/>
                <a:cs typeface="Arial" panose="020B0604020202020204" pitchFamily="34" charset="0"/>
              </a:rPr>
              <a:t>Fictional Characteristics Making It Interesting for Financial Analysis:</a:t>
            </a:r>
          </a:p>
          <a:p>
            <a:pPr>
              <a:buFont typeface="Arial" panose="020B0604020202020204" pitchFamily="34" charset="0"/>
              <a:buChar char="•"/>
            </a:pPr>
            <a:endParaRPr lang="en-US" sz="2700" dirty="0">
              <a:solidFill>
                <a:schemeClr val="bg1"/>
              </a:solidFill>
            </a:endParaRPr>
          </a:p>
          <a:p>
            <a:pPr>
              <a:buFont typeface="Arial" panose="020B0604020202020204" pitchFamily="34" charset="0"/>
              <a:buChar char="•"/>
            </a:pPr>
            <a:endParaRPr lang="en-US" sz="2700" dirty="0">
              <a:solidFill>
                <a:schemeClr val="bg1"/>
              </a:solidFill>
            </a:endParaRPr>
          </a:p>
          <a:p>
            <a:pPr marL="457200" indent="-457200">
              <a:buFont typeface="Courier New" panose="02070309020205020404" pitchFamily="49" charset="0"/>
              <a:buChar char="o"/>
            </a:pPr>
            <a:r>
              <a:rPr lang="en-US" sz="2700" b="1" dirty="0">
                <a:solidFill>
                  <a:srgbClr val="FF6600"/>
                </a:solidFill>
              </a:rPr>
              <a:t>Rapid growth through e-commerce and social media influencers</a:t>
            </a:r>
          </a:p>
          <a:p>
            <a:pPr marL="457200" indent="-457200">
              <a:buFont typeface="Courier New" panose="02070309020205020404" pitchFamily="49" charset="0"/>
              <a:buChar char="o"/>
            </a:pPr>
            <a:r>
              <a:rPr lang="en-US" sz="2700" b="1" dirty="0">
                <a:solidFill>
                  <a:srgbClr val="FF6600"/>
                </a:solidFill>
              </a:rPr>
              <a:t>High product margins but expensive customer acquisition</a:t>
            </a:r>
          </a:p>
          <a:p>
            <a:pPr marL="457200" indent="-457200">
              <a:buFont typeface="Courier New" panose="02070309020205020404" pitchFamily="49" charset="0"/>
              <a:buChar char="o"/>
            </a:pPr>
            <a:r>
              <a:rPr lang="en-US" sz="2700" b="1" dirty="0">
                <a:solidFill>
                  <a:srgbClr val="FF6600"/>
                </a:solidFill>
              </a:rPr>
              <a:t>Seasonal revenue spikes</a:t>
            </a:r>
          </a:p>
          <a:p>
            <a:pPr marL="457200" indent="-457200">
              <a:buFont typeface="Courier New" panose="02070309020205020404" pitchFamily="49" charset="0"/>
              <a:buChar char="o"/>
            </a:pPr>
            <a:r>
              <a:rPr lang="en-US" sz="2700" b="1" dirty="0">
                <a:solidFill>
                  <a:srgbClr val="FF6600"/>
                </a:solidFill>
              </a:rPr>
              <a:t>Recently expanded into retail stores</a:t>
            </a:r>
          </a:p>
          <a:p>
            <a:pPr marL="457200" indent="-457200">
              <a:buFont typeface="Courier New" panose="02070309020205020404" pitchFamily="49" charset="0"/>
              <a:buChar char="o"/>
            </a:pPr>
            <a:r>
              <a:rPr lang="en-US" sz="2700" b="1" dirty="0">
                <a:solidFill>
                  <a:srgbClr val="FF6600"/>
                </a:solidFill>
              </a:rPr>
              <a:t>Balance of physical product production and brand-driven marketing</a:t>
            </a:r>
          </a:p>
        </p:txBody>
      </p:sp>
      <p:sp>
        <p:nvSpPr>
          <p:cNvPr id="4" name="Rectangle: Rounded Corners 3">
            <a:extLst>
              <a:ext uri="{FF2B5EF4-FFF2-40B4-BE49-F238E27FC236}">
                <a16:creationId xmlns:a16="http://schemas.microsoft.com/office/drawing/2014/main" id="{8F13988E-A9BD-B233-F247-F33D41147C19}"/>
              </a:ext>
            </a:extLst>
          </p:cNvPr>
          <p:cNvSpPr/>
          <p:nvPr/>
        </p:nvSpPr>
        <p:spPr>
          <a:xfrm>
            <a:off x="12846205" y="7672039"/>
            <a:ext cx="1728439" cy="468351"/>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500941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311268" y="451104"/>
            <a:ext cx="5218771" cy="7120128"/>
          </a:xfrm>
          <a:prstGeom prst="rect">
            <a:avLst/>
          </a:prstGeom>
        </p:spPr>
      </p:pic>
      <p:sp>
        <p:nvSpPr>
          <p:cNvPr id="3" name="Text 0"/>
          <p:cNvSpPr/>
          <p:nvPr/>
        </p:nvSpPr>
        <p:spPr>
          <a:xfrm>
            <a:off x="379142" y="806970"/>
            <a:ext cx="8071430" cy="1417558"/>
          </a:xfrm>
          <a:prstGeom prst="rect">
            <a:avLst/>
          </a:prstGeom>
          <a:noFill/>
          <a:ln/>
        </p:spPr>
        <p:txBody>
          <a:bodyPr wrap="square" lIns="0" tIns="0" rIns="0" bIns="0" rtlCol="0" anchor="t"/>
          <a:lstStyle/>
          <a:p>
            <a:pPr marL="0" indent="0" algn="l">
              <a:lnSpc>
                <a:spcPts val="5550"/>
              </a:lnSpc>
              <a:buNone/>
            </a:pPr>
            <a:r>
              <a:rPr lang="en-US" sz="4450" b="1" dirty="0">
                <a:solidFill>
                  <a:schemeClr val="accent2">
                    <a:lumMod val="60000"/>
                    <a:lumOff val="40000"/>
                  </a:schemeClr>
                </a:solidFill>
                <a:latin typeface="Segoe UI" panose="020B0502040204020203" pitchFamily="34" charset="0"/>
                <a:ea typeface="Saira Medium" pitchFamily="34" charset="-122"/>
                <a:cs typeface="Segoe UI" panose="020B0502040204020203" pitchFamily="34" charset="0"/>
              </a:rPr>
              <a:t>Tata Consultancy Services (TCS)</a:t>
            </a:r>
            <a:endParaRPr lang="en-US" sz="4450" b="1" dirty="0">
              <a:solidFill>
                <a:schemeClr val="accent2">
                  <a:lumMod val="60000"/>
                  <a:lumOff val="40000"/>
                </a:schemeClr>
              </a:solidFill>
              <a:latin typeface="Segoe UI" panose="020B0502040204020203" pitchFamily="34" charset="0"/>
              <a:cs typeface="Segoe UI" panose="020B0502040204020203" pitchFamily="34" charset="0"/>
            </a:endParaRPr>
          </a:p>
        </p:txBody>
      </p:sp>
      <p:sp>
        <p:nvSpPr>
          <p:cNvPr id="4" name="Text 1"/>
          <p:cNvSpPr/>
          <p:nvPr/>
        </p:nvSpPr>
        <p:spPr>
          <a:xfrm>
            <a:off x="266602" y="2224528"/>
            <a:ext cx="8530683" cy="4644623"/>
          </a:xfrm>
          <a:prstGeom prst="rect">
            <a:avLst/>
          </a:prstGeom>
          <a:noFill/>
          <a:ln/>
        </p:spPr>
        <p:txBody>
          <a:bodyPr wrap="square" lIns="0" tIns="0" rIns="0" bIns="0" rtlCol="0" anchor="t"/>
          <a:lstStyle/>
          <a:p>
            <a:pPr marL="0" indent="0" algn="l">
              <a:lnSpc>
                <a:spcPts val="2850"/>
              </a:lnSpc>
              <a:buNone/>
            </a:pPr>
            <a:endParaRPr lang="en-US" sz="1600" dirty="0">
              <a:solidFill>
                <a:schemeClr val="bg1"/>
              </a:solidFill>
            </a:endParaRPr>
          </a:p>
          <a:p>
            <a:pPr marL="0" indent="0" algn="l">
              <a:lnSpc>
                <a:spcPts val="2850"/>
              </a:lnSpc>
              <a:buNone/>
            </a:pPr>
            <a:r>
              <a:rPr lang="en-US" sz="2300" dirty="0">
                <a:solidFill>
                  <a:schemeClr val="bg1"/>
                </a:solidFill>
              </a:rPr>
              <a:t>Tata Consultancy Services (TCS) is one of the world’s leading IT services, consulting, and business solutions organizations. Founded in 1968 and headquartered in Mumbai, India, TCS is a part of the Tata Group, one of India's largest and most respected business conglomerates. The company offers a wide range of services including IT services, consulting, digital transformation, cloud computing, and cybersecurity. With a global presence in over 45 countries and a workforce of more than 600,000 employees as of 2024, TCS serves numerous Fortune 500 companies. Known for its innovation, strong delivery model, and commitment to quality, TCS plays a significant role in driving digital transformation across industries. The company is publicly listed on the Bombay Stock Exchange (BSE) and the National Stock Exchange (NSE) in India.</a:t>
            </a:r>
          </a:p>
        </p:txBody>
      </p:sp>
      <p:sp>
        <p:nvSpPr>
          <p:cNvPr id="5" name="Rectangle: Rounded Corners 4">
            <a:extLst>
              <a:ext uri="{FF2B5EF4-FFF2-40B4-BE49-F238E27FC236}">
                <a16:creationId xmlns:a16="http://schemas.microsoft.com/office/drawing/2014/main" id="{68A78D44-359A-E09F-95FF-8E2FD2285C17}"/>
              </a:ext>
            </a:extLst>
          </p:cNvPr>
          <p:cNvSpPr/>
          <p:nvPr/>
        </p:nvSpPr>
        <p:spPr>
          <a:xfrm>
            <a:off x="12846205" y="7672039"/>
            <a:ext cx="1728439" cy="468351"/>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00FBA10-A86A-BA0F-1788-F1D8E610E200}"/>
              </a:ext>
            </a:extLst>
          </p:cNvPr>
          <p:cNvSpPr txBox="1"/>
          <p:nvPr/>
        </p:nvSpPr>
        <p:spPr>
          <a:xfrm>
            <a:off x="546410" y="910595"/>
            <a:ext cx="13660243" cy="5778505"/>
          </a:xfrm>
          <a:prstGeom prst="rect">
            <a:avLst/>
          </a:prstGeom>
          <a:noFill/>
        </p:spPr>
        <p:txBody>
          <a:bodyPr wrap="square">
            <a:spAutoFit/>
          </a:bodyPr>
          <a:lstStyle/>
          <a:p>
            <a:pPr algn="ctr"/>
            <a:r>
              <a:rPr lang="en-IN" sz="4450" b="1" dirty="0">
                <a:solidFill>
                  <a:schemeClr val="accent5"/>
                </a:solidFill>
                <a:latin typeface="Sitka Heading" pitchFamily="2" charset="0"/>
              </a:rPr>
              <a:t>Key Financial Ratios</a:t>
            </a:r>
          </a:p>
          <a:p>
            <a:endParaRPr lang="en-IN" sz="2500" dirty="0">
              <a:solidFill>
                <a:schemeClr val="bg1"/>
              </a:solidFill>
            </a:endParaRPr>
          </a:p>
          <a:p>
            <a:r>
              <a:rPr lang="en-IN" sz="2500" b="1" dirty="0">
                <a:solidFill>
                  <a:srgbClr val="C00000"/>
                </a:solidFill>
                <a:latin typeface="Arial" panose="020B0604020202020204" pitchFamily="34" charset="0"/>
                <a:cs typeface="Arial" panose="020B0604020202020204" pitchFamily="34" charset="0"/>
              </a:rPr>
              <a:t>Liquidity Ratios</a:t>
            </a:r>
          </a:p>
          <a:p>
            <a:endParaRPr lang="en-IN" sz="2500" dirty="0">
              <a:solidFill>
                <a:schemeClr val="bg1"/>
              </a:solidFill>
            </a:endParaRPr>
          </a:p>
          <a:p>
            <a:pPr marL="342900" indent="-342900">
              <a:buFont typeface="Wingdings" panose="05000000000000000000" pitchFamily="2" charset="2"/>
              <a:buChar char="v"/>
            </a:pPr>
            <a:r>
              <a:rPr lang="en-IN" sz="2500" b="1" dirty="0">
                <a:solidFill>
                  <a:schemeClr val="accent6"/>
                </a:solidFill>
              </a:rPr>
              <a:t>Current Ratio</a:t>
            </a:r>
            <a:br>
              <a:rPr lang="en-IN" sz="2500" dirty="0">
                <a:solidFill>
                  <a:schemeClr val="bg1"/>
                </a:solidFill>
              </a:rPr>
            </a:br>
            <a:r>
              <a:rPr lang="en-IN" sz="2500" dirty="0">
                <a:solidFill>
                  <a:schemeClr val="bg1"/>
                </a:solidFill>
              </a:rPr>
              <a:t>= ₹3,15,40,000 / ₹1,32,80,000 = 2.38</a:t>
            </a:r>
          </a:p>
          <a:p>
            <a:pPr>
              <a:buFont typeface="+mj-lt"/>
              <a:buAutoNum type="arabicPeriod"/>
            </a:pPr>
            <a:endParaRPr lang="en-IN" sz="2500" dirty="0">
              <a:solidFill>
                <a:schemeClr val="bg1"/>
              </a:solidFill>
            </a:endParaRPr>
          </a:p>
          <a:p>
            <a:pPr marL="342900" indent="-342900">
              <a:buFont typeface="Wingdings" panose="05000000000000000000" pitchFamily="2" charset="2"/>
              <a:buChar char="v"/>
            </a:pPr>
            <a:r>
              <a:rPr lang="en-IN" sz="2500" b="1" dirty="0">
                <a:solidFill>
                  <a:schemeClr val="accent6"/>
                </a:solidFill>
              </a:rPr>
              <a:t>Quick Ratio</a:t>
            </a:r>
            <a:br>
              <a:rPr lang="en-IN" sz="2500" dirty="0">
                <a:solidFill>
                  <a:schemeClr val="bg1"/>
                </a:solidFill>
              </a:rPr>
            </a:br>
            <a:r>
              <a:rPr lang="en-IN" sz="2500" dirty="0">
                <a:solidFill>
                  <a:schemeClr val="bg1"/>
                </a:solidFill>
              </a:rPr>
              <a:t>= (₹3,15,40,000 - ₹83,00,000) / ₹1,32,80,000</a:t>
            </a:r>
            <a:br>
              <a:rPr lang="en-IN" sz="2500" dirty="0">
                <a:solidFill>
                  <a:schemeClr val="bg1"/>
                </a:solidFill>
              </a:rPr>
            </a:br>
            <a:r>
              <a:rPr lang="en-IN" sz="2500" dirty="0">
                <a:solidFill>
                  <a:schemeClr val="bg1"/>
                </a:solidFill>
              </a:rPr>
              <a:t>= ₹2,32,40,000 / ₹1,32,80,000 = 1.75</a:t>
            </a:r>
          </a:p>
          <a:p>
            <a:endParaRPr lang="en-IN" sz="2500" dirty="0">
              <a:solidFill>
                <a:schemeClr val="bg1"/>
              </a:solidFill>
            </a:endParaRPr>
          </a:p>
          <a:p>
            <a:r>
              <a:rPr lang="en-IN" sz="2500" dirty="0">
                <a:solidFill>
                  <a:schemeClr val="bg1"/>
                </a:solidFill>
              </a:rPr>
              <a:t>✅ </a:t>
            </a:r>
            <a:r>
              <a:rPr lang="en-IN" sz="2500" b="1" dirty="0">
                <a:solidFill>
                  <a:srgbClr val="7030A0"/>
                </a:solidFill>
              </a:rPr>
              <a:t>Interpretation:</a:t>
            </a:r>
            <a:r>
              <a:rPr lang="en-IN" sz="2500" dirty="0">
                <a:solidFill>
                  <a:schemeClr val="bg1"/>
                </a:solidFill>
              </a:rPr>
              <a:t>  </a:t>
            </a:r>
            <a:r>
              <a:rPr lang="en-IN" sz="2500" b="1" dirty="0">
                <a:solidFill>
                  <a:schemeClr val="bg1"/>
                </a:solidFill>
              </a:rPr>
              <a:t>LuxeBlend has more than enough liquidity to cover its short-term liabilities. A quick ratio above 1.5 is great — it means the company isn’t overly reliant on selling inventory to stay solvent.</a:t>
            </a:r>
          </a:p>
        </p:txBody>
      </p:sp>
      <p:sp>
        <p:nvSpPr>
          <p:cNvPr id="4" name="Rectangle: Rounded Corners 3">
            <a:extLst>
              <a:ext uri="{FF2B5EF4-FFF2-40B4-BE49-F238E27FC236}">
                <a16:creationId xmlns:a16="http://schemas.microsoft.com/office/drawing/2014/main" id="{FCA8F170-366F-678C-AD6E-792774FE3EC1}"/>
              </a:ext>
            </a:extLst>
          </p:cNvPr>
          <p:cNvSpPr/>
          <p:nvPr/>
        </p:nvSpPr>
        <p:spPr>
          <a:xfrm>
            <a:off x="12846205" y="7672039"/>
            <a:ext cx="1728439" cy="468351"/>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2210752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BDD39D7-555E-62D3-4AE3-C0F0A867AF5C}"/>
              </a:ext>
            </a:extLst>
          </p:cNvPr>
          <p:cNvSpPr txBox="1"/>
          <p:nvPr/>
        </p:nvSpPr>
        <p:spPr>
          <a:xfrm>
            <a:off x="758283" y="937582"/>
            <a:ext cx="9668108" cy="4324261"/>
          </a:xfrm>
          <a:prstGeom prst="rect">
            <a:avLst/>
          </a:prstGeom>
          <a:noFill/>
        </p:spPr>
        <p:txBody>
          <a:bodyPr wrap="square">
            <a:spAutoFit/>
          </a:bodyPr>
          <a:lstStyle/>
          <a:p>
            <a:r>
              <a:rPr lang="en-US" sz="2500" b="1" dirty="0">
                <a:solidFill>
                  <a:srgbClr val="C00000"/>
                </a:solidFill>
                <a:latin typeface="Arial" panose="020B0604020202020204" pitchFamily="34" charset="0"/>
                <a:cs typeface="Arial" panose="020B0604020202020204" pitchFamily="34" charset="0"/>
              </a:rPr>
              <a:t>Profitability Ratios</a:t>
            </a:r>
          </a:p>
          <a:p>
            <a:endParaRPr lang="en-US" sz="2500" b="1" dirty="0">
              <a:solidFill>
                <a:schemeClr val="bg1"/>
              </a:solidFill>
            </a:endParaRPr>
          </a:p>
          <a:p>
            <a:pPr>
              <a:buFont typeface="+mj-lt"/>
              <a:buAutoNum type="arabicPeriod"/>
            </a:pPr>
            <a:r>
              <a:rPr lang="en-US" sz="2500" b="1" dirty="0">
                <a:solidFill>
                  <a:schemeClr val="accent6">
                    <a:lumMod val="75000"/>
                  </a:schemeClr>
                </a:solidFill>
              </a:rPr>
              <a:t>Net Profit Margin</a:t>
            </a:r>
            <a:br>
              <a:rPr lang="en-US" sz="2500" dirty="0">
                <a:solidFill>
                  <a:schemeClr val="bg1"/>
                </a:solidFill>
              </a:rPr>
            </a:br>
            <a:r>
              <a:rPr lang="en-US" sz="2500" dirty="0">
                <a:solidFill>
                  <a:schemeClr val="bg1"/>
                </a:solidFill>
              </a:rPr>
              <a:t>= ₹99,60,000 / ₹12,45,00,000 = </a:t>
            </a:r>
            <a:r>
              <a:rPr lang="en-US" sz="2500" b="1" dirty="0">
                <a:solidFill>
                  <a:schemeClr val="bg1"/>
                </a:solidFill>
              </a:rPr>
              <a:t>8%</a:t>
            </a:r>
          </a:p>
          <a:p>
            <a:pPr>
              <a:buFont typeface="+mj-lt"/>
              <a:buAutoNum type="arabicPeriod"/>
            </a:pPr>
            <a:endParaRPr lang="en-US" sz="2500" dirty="0">
              <a:solidFill>
                <a:schemeClr val="bg1"/>
              </a:solidFill>
            </a:endParaRPr>
          </a:p>
          <a:p>
            <a:pPr>
              <a:buFont typeface="+mj-lt"/>
              <a:buAutoNum type="arabicPeriod"/>
            </a:pPr>
            <a:r>
              <a:rPr lang="en-US" sz="2500" b="1" dirty="0">
                <a:solidFill>
                  <a:schemeClr val="accent6">
                    <a:lumMod val="75000"/>
                  </a:schemeClr>
                </a:solidFill>
              </a:rPr>
              <a:t>Return on Equity (ROE)</a:t>
            </a:r>
            <a:br>
              <a:rPr lang="en-US" sz="2500" dirty="0">
                <a:solidFill>
                  <a:schemeClr val="bg1"/>
                </a:solidFill>
              </a:rPr>
            </a:br>
            <a:r>
              <a:rPr lang="en-US" sz="2500" dirty="0">
                <a:solidFill>
                  <a:schemeClr val="bg1"/>
                </a:solidFill>
              </a:rPr>
              <a:t>= ₹99,60,000 / ₹3,32,00,000 = </a:t>
            </a:r>
            <a:r>
              <a:rPr lang="en-US" sz="2500" b="1" dirty="0">
                <a:solidFill>
                  <a:schemeClr val="bg1"/>
                </a:solidFill>
              </a:rPr>
              <a:t>30%</a:t>
            </a:r>
          </a:p>
          <a:p>
            <a:pPr>
              <a:buFont typeface="+mj-lt"/>
              <a:buAutoNum type="arabicPeriod"/>
            </a:pPr>
            <a:endParaRPr lang="en-US" sz="2500" dirty="0">
              <a:solidFill>
                <a:schemeClr val="bg1"/>
              </a:solidFill>
            </a:endParaRPr>
          </a:p>
          <a:p>
            <a:r>
              <a:rPr lang="en-US" sz="2500" dirty="0">
                <a:solidFill>
                  <a:schemeClr val="bg1"/>
                </a:solidFill>
              </a:rPr>
              <a:t>✅ </a:t>
            </a:r>
            <a:r>
              <a:rPr lang="en-US" sz="2500" b="1" dirty="0">
                <a:solidFill>
                  <a:srgbClr val="7030A0"/>
                </a:solidFill>
              </a:rPr>
              <a:t>Interpretation:</a:t>
            </a:r>
            <a:r>
              <a:rPr lang="en-US" sz="2500" b="1" dirty="0">
                <a:solidFill>
                  <a:schemeClr val="bg1"/>
                </a:solidFill>
              </a:rPr>
              <a:t> </a:t>
            </a:r>
            <a:r>
              <a:rPr lang="en-US" sz="2500" dirty="0">
                <a:solidFill>
                  <a:schemeClr val="bg1"/>
                </a:solidFill>
              </a:rPr>
              <a:t>LuxeBlend runs a healthy business with strong</a:t>
            </a:r>
          </a:p>
          <a:p>
            <a:r>
              <a:rPr lang="en-US" sz="2500" dirty="0">
                <a:solidFill>
                  <a:schemeClr val="bg1"/>
                </a:solidFill>
              </a:rPr>
              <a:t> profits relative to revenue. A 30% ROE is exceptional, indicating that </a:t>
            </a:r>
          </a:p>
          <a:p>
            <a:r>
              <a:rPr lang="en-US" sz="2500" dirty="0">
                <a:solidFill>
                  <a:schemeClr val="bg1"/>
                </a:solidFill>
              </a:rPr>
              <a:t>the company is using investor money effectively to generate returns.</a:t>
            </a:r>
          </a:p>
        </p:txBody>
      </p:sp>
      <p:sp>
        <p:nvSpPr>
          <p:cNvPr id="4" name="Rectangle: Rounded Corners 3">
            <a:extLst>
              <a:ext uri="{FF2B5EF4-FFF2-40B4-BE49-F238E27FC236}">
                <a16:creationId xmlns:a16="http://schemas.microsoft.com/office/drawing/2014/main" id="{43EA965E-F0D3-BC46-F24E-767CE42C4C93}"/>
              </a:ext>
            </a:extLst>
          </p:cNvPr>
          <p:cNvSpPr/>
          <p:nvPr/>
        </p:nvSpPr>
        <p:spPr>
          <a:xfrm>
            <a:off x="12846205" y="7672039"/>
            <a:ext cx="1728439" cy="468351"/>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pic>
        <p:nvPicPr>
          <p:cNvPr id="6" name="Picture 5" descr="A bottle of coffee with a black label&#10;&#10;AI-generated content may be incorrect.">
            <a:extLst>
              <a:ext uri="{FF2B5EF4-FFF2-40B4-BE49-F238E27FC236}">
                <a16:creationId xmlns:a16="http://schemas.microsoft.com/office/drawing/2014/main" id="{31942788-5D63-8131-751D-C00A337475C0}"/>
              </a:ext>
            </a:extLst>
          </p:cNvPr>
          <p:cNvPicPr>
            <a:picLocks noChangeAspect="1"/>
          </p:cNvPicPr>
          <p:nvPr/>
        </p:nvPicPr>
        <p:blipFill>
          <a:blip r:embed="rId2"/>
          <a:stretch>
            <a:fillRect/>
          </a:stretch>
        </p:blipFill>
        <p:spPr>
          <a:xfrm>
            <a:off x="10649415" y="0"/>
            <a:ext cx="3980985" cy="8229600"/>
          </a:xfrm>
          <a:prstGeom prst="rect">
            <a:avLst/>
          </a:prstGeom>
        </p:spPr>
      </p:pic>
    </p:spTree>
    <p:extLst>
      <p:ext uri="{BB962C8B-B14F-4D97-AF65-F5344CB8AC3E}">
        <p14:creationId xmlns:p14="http://schemas.microsoft.com/office/powerpoint/2010/main" val="21779229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7E33F20-335E-E23D-9294-48B9811234F2}"/>
              </a:ext>
            </a:extLst>
          </p:cNvPr>
          <p:cNvSpPr txBox="1"/>
          <p:nvPr/>
        </p:nvSpPr>
        <p:spPr>
          <a:xfrm>
            <a:off x="446047" y="416378"/>
            <a:ext cx="12400157" cy="6155531"/>
          </a:xfrm>
          <a:prstGeom prst="rect">
            <a:avLst/>
          </a:prstGeom>
          <a:noFill/>
        </p:spPr>
        <p:txBody>
          <a:bodyPr wrap="square">
            <a:spAutoFit/>
          </a:bodyPr>
          <a:lstStyle/>
          <a:p>
            <a:r>
              <a:rPr lang="en-US" sz="2500" b="1" dirty="0">
                <a:solidFill>
                  <a:srgbClr val="C00000"/>
                </a:solidFill>
                <a:latin typeface="Arial" panose="020B0604020202020204" pitchFamily="34" charset="0"/>
                <a:cs typeface="Arial" panose="020B0604020202020204" pitchFamily="34" charset="0"/>
              </a:rPr>
              <a:t>Solvency Ratio</a:t>
            </a:r>
          </a:p>
          <a:p>
            <a:endParaRPr lang="en-US" sz="2500" b="1" dirty="0">
              <a:solidFill>
                <a:schemeClr val="bg1"/>
              </a:solidFill>
            </a:endParaRPr>
          </a:p>
          <a:p>
            <a:pPr>
              <a:buFont typeface="+mj-lt"/>
              <a:buAutoNum type="arabicPeriod"/>
            </a:pPr>
            <a:r>
              <a:rPr lang="en-US" sz="2500" b="1" dirty="0">
                <a:solidFill>
                  <a:schemeClr val="accent6">
                    <a:lumMod val="75000"/>
                  </a:schemeClr>
                </a:solidFill>
              </a:rPr>
              <a:t>Debt-to-Equity Ratio</a:t>
            </a:r>
            <a:br>
              <a:rPr lang="en-US" sz="2500" dirty="0">
                <a:solidFill>
                  <a:schemeClr val="bg1"/>
                </a:solidFill>
              </a:rPr>
            </a:br>
            <a:r>
              <a:rPr lang="en-US" sz="2500" dirty="0">
                <a:solidFill>
                  <a:schemeClr val="bg1"/>
                </a:solidFill>
              </a:rPr>
              <a:t>= ₹2,65,60,000 / ₹3,32,00,000 = </a:t>
            </a:r>
            <a:r>
              <a:rPr lang="en-US" sz="2500" b="1" dirty="0">
                <a:solidFill>
                  <a:schemeClr val="bg1"/>
                </a:solidFill>
              </a:rPr>
              <a:t>0.8</a:t>
            </a:r>
          </a:p>
          <a:p>
            <a:pPr>
              <a:buFont typeface="+mj-lt"/>
              <a:buAutoNum type="arabicPeriod"/>
            </a:pPr>
            <a:endParaRPr lang="en-US" sz="2500" dirty="0">
              <a:solidFill>
                <a:schemeClr val="bg1"/>
              </a:solidFill>
            </a:endParaRPr>
          </a:p>
          <a:p>
            <a:r>
              <a:rPr lang="en-US" sz="2500" dirty="0">
                <a:solidFill>
                  <a:schemeClr val="bg1"/>
                </a:solidFill>
              </a:rPr>
              <a:t>✅ </a:t>
            </a:r>
            <a:r>
              <a:rPr lang="en-US" sz="2500" b="1" dirty="0">
                <a:solidFill>
                  <a:srgbClr val="7030A0"/>
                </a:solidFill>
              </a:rPr>
              <a:t>Interpretation: </a:t>
            </a:r>
            <a:r>
              <a:rPr lang="en-US" sz="2500" dirty="0">
                <a:solidFill>
                  <a:schemeClr val="bg1"/>
                </a:solidFill>
              </a:rPr>
              <a:t>A debt-to-equity ratio of 0.8 shows LuxeBlend is leveraging debt wisely for growth while staying financially stable.</a:t>
            </a:r>
          </a:p>
          <a:p>
            <a:endParaRPr lang="en-US" sz="2500" dirty="0">
              <a:solidFill>
                <a:schemeClr val="bg1"/>
              </a:solidFill>
            </a:endParaRPr>
          </a:p>
          <a:p>
            <a:endParaRPr lang="en-US" sz="2500" dirty="0">
              <a:solidFill>
                <a:schemeClr val="bg1"/>
              </a:solidFill>
            </a:endParaRPr>
          </a:p>
          <a:p>
            <a:endParaRPr lang="en-US" sz="2500" dirty="0">
              <a:solidFill>
                <a:schemeClr val="bg1"/>
              </a:solidFill>
            </a:endParaRPr>
          </a:p>
          <a:p>
            <a:pPr algn="ctr"/>
            <a:r>
              <a:rPr lang="en-US" sz="3500" b="1" dirty="0">
                <a:solidFill>
                  <a:srgbClr val="FFFF00"/>
                </a:solidFill>
              </a:rPr>
              <a:t>Investor Insights </a:t>
            </a:r>
          </a:p>
          <a:p>
            <a:r>
              <a:rPr lang="en-US" sz="2800" b="1" dirty="0">
                <a:solidFill>
                  <a:schemeClr val="bg1"/>
                </a:solidFill>
                <a:highlight>
                  <a:srgbClr val="008080"/>
                </a:highlight>
              </a:rPr>
              <a:t>Liquidity: </a:t>
            </a:r>
            <a:r>
              <a:rPr lang="en-US" sz="2800" b="1" dirty="0">
                <a:solidFill>
                  <a:schemeClr val="bg1"/>
                </a:solidFill>
              </a:rPr>
              <a:t>S</a:t>
            </a:r>
            <a:r>
              <a:rPr lang="en-US" sz="2800" dirty="0">
                <a:solidFill>
                  <a:schemeClr val="bg1"/>
                </a:solidFill>
              </a:rPr>
              <a:t>trong buffer to handle short-term business cycles or supply chain delays</a:t>
            </a:r>
          </a:p>
          <a:p>
            <a:r>
              <a:rPr lang="en-US" sz="2800" b="1" dirty="0">
                <a:solidFill>
                  <a:schemeClr val="bg1"/>
                </a:solidFill>
                <a:highlight>
                  <a:srgbClr val="008080"/>
                </a:highlight>
              </a:rPr>
              <a:t>Profitability:</a:t>
            </a:r>
            <a:r>
              <a:rPr lang="en-US" sz="2800" dirty="0">
                <a:solidFill>
                  <a:schemeClr val="bg1"/>
                </a:solidFill>
                <a:highlight>
                  <a:srgbClr val="008080"/>
                </a:highlight>
              </a:rPr>
              <a:t>  </a:t>
            </a:r>
            <a:r>
              <a:rPr lang="en-US" sz="2800" dirty="0">
                <a:solidFill>
                  <a:schemeClr val="bg1"/>
                </a:solidFill>
              </a:rPr>
              <a:t>Attractive returns for investors, especially in a luxury niche</a:t>
            </a:r>
          </a:p>
          <a:p>
            <a:r>
              <a:rPr lang="en-US" sz="2800" b="1" dirty="0">
                <a:solidFill>
                  <a:schemeClr val="bg1"/>
                </a:solidFill>
                <a:highlight>
                  <a:srgbClr val="008080"/>
                </a:highlight>
              </a:rPr>
              <a:t>Solvency:</a:t>
            </a:r>
            <a:r>
              <a:rPr lang="en-US" sz="2800" dirty="0">
                <a:solidFill>
                  <a:schemeClr val="bg1"/>
                </a:solidFill>
              </a:rPr>
              <a:t>  Balanced use of debt — safe but ambitious</a:t>
            </a:r>
          </a:p>
          <a:p>
            <a:endParaRPr lang="en-US" sz="2500" dirty="0">
              <a:solidFill>
                <a:schemeClr val="bg1"/>
              </a:solidFill>
            </a:endParaRPr>
          </a:p>
        </p:txBody>
      </p:sp>
      <p:sp>
        <p:nvSpPr>
          <p:cNvPr id="4" name="Rectangle: Rounded Corners 3">
            <a:extLst>
              <a:ext uri="{FF2B5EF4-FFF2-40B4-BE49-F238E27FC236}">
                <a16:creationId xmlns:a16="http://schemas.microsoft.com/office/drawing/2014/main" id="{7E70F6CD-77C0-DCBF-1D78-5285753CF7D0}"/>
              </a:ext>
            </a:extLst>
          </p:cNvPr>
          <p:cNvSpPr/>
          <p:nvPr/>
        </p:nvSpPr>
        <p:spPr>
          <a:xfrm>
            <a:off x="12846205" y="7672039"/>
            <a:ext cx="1728439" cy="468351"/>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532357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5C17D5F-9F6E-908E-B5C0-2EF1C66AA706}"/>
              </a:ext>
            </a:extLst>
          </p:cNvPr>
          <p:cNvSpPr txBox="1"/>
          <p:nvPr/>
        </p:nvSpPr>
        <p:spPr>
          <a:xfrm>
            <a:off x="1232211" y="938704"/>
            <a:ext cx="12478213" cy="2985433"/>
          </a:xfrm>
          <a:prstGeom prst="rect">
            <a:avLst/>
          </a:prstGeom>
          <a:noFill/>
        </p:spPr>
        <p:txBody>
          <a:bodyPr wrap="square">
            <a:spAutoFit/>
          </a:bodyPr>
          <a:lstStyle/>
          <a:p>
            <a:endParaRPr lang="en-US" b="1" dirty="0">
              <a:solidFill>
                <a:schemeClr val="bg1"/>
              </a:solidFill>
            </a:endParaRPr>
          </a:p>
          <a:p>
            <a:pPr algn="ctr"/>
            <a:r>
              <a:rPr lang="en-US" sz="4500" b="1" dirty="0">
                <a:solidFill>
                  <a:srgbClr val="FF66FF"/>
                </a:solidFill>
              </a:rPr>
              <a:t>SUMMARY</a:t>
            </a:r>
          </a:p>
          <a:p>
            <a:endParaRPr lang="en-US" sz="2500" b="1" dirty="0">
              <a:solidFill>
                <a:schemeClr val="bg1"/>
              </a:solidFill>
            </a:endParaRPr>
          </a:p>
          <a:p>
            <a:r>
              <a:rPr lang="en-US" sz="2500" b="1" dirty="0">
                <a:solidFill>
                  <a:schemeClr val="bg1"/>
                </a:solidFill>
              </a:rPr>
              <a:t>LuxeBlend Co. is a strong product-based brand with premium positioning, solid financial performance, and attractive returns. Investors can see a well-run company with potential for long-term growth, especially if it can continue to balance margin pressures with its lifestyle brand appeal.</a:t>
            </a:r>
            <a:endParaRPr lang="en-IN" sz="2500" b="1" dirty="0">
              <a:solidFill>
                <a:schemeClr val="bg1"/>
              </a:solidFill>
            </a:endParaRPr>
          </a:p>
        </p:txBody>
      </p:sp>
      <p:sp>
        <p:nvSpPr>
          <p:cNvPr id="4" name="Rectangle: Rounded Corners 3">
            <a:extLst>
              <a:ext uri="{FF2B5EF4-FFF2-40B4-BE49-F238E27FC236}">
                <a16:creationId xmlns:a16="http://schemas.microsoft.com/office/drawing/2014/main" id="{7115E1B4-0847-2742-4CD2-61B5FC721203}"/>
              </a:ext>
            </a:extLst>
          </p:cNvPr>
          <p:cNvSpPr/>
          <p:nvPr/>
        </p:nvSpPr>
        <p:spPr>
          <a:xfrm>
            <a:off x="12846205" y="7672039"/>
            <a:ext cx="1728439" cy="468351"/>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8837859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CDFF508D-1D8E-065E-D138-D5D768E15520}"/>
              </a:ext>
            </a:extLst>
          </p:cNvPr>
          <p:cNvSpPr/>
          <p:nvPr/>
        </p:nvSpPr>
        <p:spPr>
          <a:xfrm>
            <a:off x="12846205" y="7672039"/>
            <a:ext cx="1728439" cy="468351"/>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pic>
        <p:nvPicPr>
          <p:cNvPr id="4" name="Picture 3" descr="A close up of a thank you&#10;&#10;AI-generated content may be incorrect.">
            <a:extLst>
              <a:ext uri="{FF2B5EF4-FFF2-40B4-BE49-F238E27FC236}">
                <a16:creationId xmlns:a16="http://schemas.microsoft.com/office/drawing/2014/main" id="{BDF8223A-3585-2B19-9AF1-86ED16CD8C19}"/>
              </a:ext>
            </a:extLst>
          </p:cNvPr>
          <p:cNvPicPr>
            <a:picLocks noChangeAspect="1"/>
          </p:cNvPicPr>
          <p:nvPr/>
        </p:nvPicPr>
        <p:blipFill>
          <a:blip r:embed="rId2"/>
          <a:stretch>
            <a:fillRect/>
          </a:stretch>
        </p:blipFill>
        <p:spPr>
          <a:xfrm>
            <a:off x="0" y="0"/>
            <a:ext cx="14630400" cy="8229600"/>
          </a:xfrm>
          <a:prstGeom prst="rect">
            <a:avLst/>
          </a:prstGeom>
        </p:spPr>
      </p:pic>
    </p:spTree>
    <p:extLst>
      <p:ext uri="{BB962C8B-B14F-4D97-AF65-F5344CB8AC3E}">
        <p14:creationId xmlns:p14="http://schemas.microsoft.com/office/powerpoint/2010/main" val="8675536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85CC211-61EB-CDD9-7FBF-382E48FC37E6}"/>
              </a:ext>
            </a:extLst>
          </p:cNvPr>
          <p:cNvSpPr txBox="1"/>
          <p:nvPr/>
        </p:nvSpPr>
        <p:spPr>
          <a:xfrm>
            <a:off x="1353312" y="1968776"/>
            <a:ext cx="11923776" cy="5509200"/>
          </a:xfrm>
          <a:prstGeom prst="rect">
            <a:avLst/>
          </a:prstGeom>
          <a:noFill/>
        </p:spPr>
        <p:txBody>
          <a:bodyPr wrap="square" rtlCol="0">
            <a:spAutoFit/>
          </a:bodyPr>
          <a:lstStyle/>
          <a:p>
            <a:pPr algn="ctr"/>
            <a:r>
              <a:rPr lang="en-US" sz="6000" b="1" dirty="0">
                <a:solidFill>
                  <a:schemeClr val="bg1"/>
                </a:solidFill>
                <a:latin typeface="Bookman Old Style" panose="02050604050505020204" pitchFamily="18" charset="0"/>
              </a:rPr>
              <a:t>Financial statements of TCS</a:t>
            </a:r>
          </a:p>
          <a:p>
            <a:pPr algn="ctr"/>
            <a:r>
              <a:rPr lang="en-US" sz="6000" b="1" dirty="0">
                <a:solidFill>
                  <a:schemeClr val="bg1"/>
                </a:solidFill>
                <a:latin typeface="Bookman Old Style" panose="02050604050505020204" pitchFamily="18" charset="0"/>
              </a:rPr>
              <a:t> 2023-24</a:t>
            </a:r>
          </a:p>
          <a:p>
            <a:pPr algn="ctr"/>
            <a:endParaRPr lang="en-US" sz="6000" b="1" dirty="0">
              <a:solidFill>
                <a:schemeClr val="bg1"/>
              </a:solidFill>
              <a:latin typeface="Bookman Old Style" panose="02050604050505020204" pitchFamily="18" charset="0"/>
            </a:endParaRPr>
          </a:p>
          <a:p>
            <a:pPr algn="ctr"/>
            <a:endParaRPr lang="en-US" sz="6000" b="1" dirty="0">
              <a:solidFill>
                <a:schemeClr val="bg1"/>
              </a:solidFill>
              <a:latin typeface="Bookman Old Style" panose="02050604050505020204" pitchFamily="18" charset="0"/>
            </a:endParaRPr>
          </a:p>
          <a:p>
            <a:pPr marL="457200" indent="-457200">
              <a:buFont typeface="Arial" panose="020B0604020202020204" pitchFamily="34" charset="0"/>
              <a:buChar char="•"/>
            </a:pPr>
            <a:r>
              <a:rPr lang="en-IN" sz="2800" b="1" dirty="0">
                <a:solidFill>
                  <a:srgbClr val="FFC000"/>
                </a:solidFill>
                <a:latin typeface="Bookman Old Style" panose="02050604050505020204" pitchFamily="18" charset="0"/>
              </a:rPr>
              <a:t>Consolidated statement of balance sheet</a:t>
            </a:r>
          </a:p>
          <a:p>
            <a:pPr marL="457200" indent="-457200">
              <a:buFont typeface="Arial" panose="020B0604020202020204" pitchFamily="34" charset="0"/>
              <a:buChar char="•"/>
            </a:pPr>
            <a:r>
              <a:rPr lang="en-IN" sz="2800" b="1" dirty="0">
                <a:solidFill>
                  <a:srgbClr val="FFC000"/>
                </a:solidFill>
                <a:latin typeface="Bookman Old Style" panose="02050604050505020204" pitchFamily="18" charset="0"/>
              </a:rPr>
              <a:t>Consolidated statement of profit and loss</a:t>
            </a:r>
          </a:p>
          <a:p>
            <a:pPr marL="457200" indent="-457200">
              <a:buFont typeface="Arial" panose="020B0604020202020204" pitchFamily="34" charset="0"/>
              <a:buChar char="•"/>
            </a:pPr>
            <a:r>
              <a:rPr lang="en-IN" sz="2800" b="1" dirty="0">
                <a:solidFill>
                  <a:srgbClr val="FFC000"/>
                </a:solidFill>
                <a:latin typeface="Bookman Old Style" panose="02050604050505020204" pitchFamily="18" charset="0"/>
              </a:rPr>
              <a:t>Consolidated statement of change in equity</a:t>
            </a:r>
          </a:p>
          <a:p>
            <a:pPr marL="457200" indent="-457200">
              <a:buFont typeface="Arial" panose="020B0604020202020204" pitchFamily="34" charset="0"/>
              <a:buChar char="•"/>
            </a:pPr>
            <a:r>
              <a:rPr lang="en-IN" sz="2800" b="1" dirty="0">
                <a:solidFill>
                  <a:srgbClr val="FFC000"/>
                </a:solidFill>
                <a:latin typeface="Bookman Old Style" panose="02050604050505020204" pitchFamily="18" charset="0"/>
              </a:rPr>
              <a:t>Consolidated statement of cash flow</a:t>
            </a:r>
          </a:p>
        </p:txBody>
      </p:sp>
      <p:sp>
        <p:nvSpPr>
          <p:cNvPr id="3" name="Rectangle: Rounded Corners 2">
            <a:extLst>
              <a:ext uri="{FF2B5EF4-FFF2-40B4-BE49-F238E27FC236}">
                <a16:creationId xmlns:a16="http://schemas.microsoft.com/office/drawing/2014/main" id="{B72DC074-E2EE-DC31-F7FD-EBA6F864BD7B}"/>
              </a:ext>
            </a:extLst>
          </p:cNvPr>
          <p:cNvSpPr/>
          <p:nvPr/>
        </p:nvSpPr>
        <p:spPr>
          <a:xfrm>
            <a:off x="12846205" y="7672039"/>
            <a:ext cx="1728439" cy="468351"/>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156691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document&#10;&#10;AI-generated content may be incorrect.">
            <a:extLst>
              <a:ext uri="{FF2B5EF4-FFF2-40B4-BE49-F238E27FC236}">
                <a16:creationId xmlns:a16="http://schemas.microsoft.com/office/drawing/2014/main" id="{4335DE9E-3E4E-2F58-7217-8240DCCDA20B}"/>
              </a:ext>
            </a:extLst>
          </p:cNvPr>
          <p:cNvPicPr>
            <a:picLocks noChangeAspect="1"/>
          </p:cNvPicPr>
          <p:nvPr/>
        </p:nvPicPr>
        <p:blipFill>
          <a:blip r:embed="rId2"/>
          <a:stretch>
            <a:fillRect/>
          </a:stretch>
        </p:blipFill>
        <p:spPr>
          <a:xfrm>
            <a:off x="111954" y="155928"/>
            <a:ext cx="7203246" cy="7906215"/>
          </a:xfrm>
          <a:prstGeom prst="rect">
            <a:avLst/>
          </a:prstGeom>
        </p:spPr>
      </p:pic>
      <p:pic>
        <p:nvPicPr>
          <p:cNvPr id="8" name="Picture 7" descr="A close-up of a document&#10;&#10;AI-generated content may be incorrect.">
            <a:extLst>
              <a:ext uri="{FF2B5EF4-FFF2-40B4-BE49-F238E27FC236}">
                <a16:creationId xmlns:a16="http://schemas.microsoft.com/office/drawing/2014/main" id="{CF97CED5-A731-ACAC-A825-BB0E47784E29}"/>
              </a:ext>
            </a:extLst>
          </p:cNvPr>
          <p:cNvPicPr>
            <a:picLocks noChangeAspect="1"/>
          </p:cNvPicPr>
          <p:nvPr/>
        </p:nvPicPr>
        <p:blipFill>
          <a:blip r:embed="rId3"/>
          <a:stretch>
            <a:fillRect/>
          </a:stretch>
        </p:blipFill>
        <p:spPr>
          <a:xfrm>
            <a:off x="7404410" y="167456"/>
            <a:ext cx="7114037" cy="7906216"/>
          </a:xfrm>
          <a:prstGeom prst="rect">
            <a:avLst/>
          </a:prstGeom>
        </p:spPr>
      </p:pic>
    </p:spTree>
    <p:extLst>
      <p:ext uri="{BB962C8B-B14F-4D97-AF65-F5344CB8AC3E}">
        <p14:creationId xmlns:p14="http://schemas.microsoft.com/office/powerpoint/2010/main" val="7584052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spreadsheet&#10;&#10;AI-generated content may be incorrect.">
            <a:extLst>
              <a:ext uri="{FF2B5EF4-FFF2-40B4-BE49-F238E27FC236}">
                <a16:creationId xmlns:a16="http://schemas.microsoft.com/office/drawing/2014/main" id="{A44DFD2D-B3A5-7951-0E74-6529CD73098B}"/>
              </a:ext>
            </a:extLst>
          </p:cNvPr>
          <p:cNvPicPr>
            <a:picLocks noChangeAspect="1"/>
          </p:cNvPicPr>
          <p:nvPr/>
        </p:nvPicPr>
        <p:blipFill>
          <a:blip r:embed="rId2"/>
          <a:stretch>
            <a:fillRect/>
          </a:stretch>
        </p:blipFill>
        <p:spPr>
          <a:xfrm>
            <a:off x="167267" y="89210"/>
            <a:ext cx="14316829" cy="8051179"/>
          </a:xfrm>
          <a:prstGeom prst="rect">
            <a:avLst/>
          </a:prstGeom>
        </p:spPr>
      </p:pic>
    </p:spTree>
    <p:extLst>
      <p:ext uri="{BB962C8B-B14F-4D97-AF65-F5344CB8AC3E}">
        <p14:creationId xmlns:p14="http://schemas.microsoft.com/office/powerpoint/2010/main" val="13249339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financial statement&#10;&#10;AI-generated content may be incorrect.">
            <a:extLst>
              <a:ext uri="{FF2B5EF4-FFF2-40B4-BE49-F238E27FC236}">
                <a16:creationId xmlns:a16="http://schemas.microsoft.com/office/drawing/2014/main" id="{215C40A3-91A1-67F9-6957-905D50BAAEE1}"/>
              </a:ext>
            </a:extLst>
          </p:cNvPr>
          <p:cNvPicPr>
            <a:picLocks noChangeAspect="1"/>
          </p:cNvPicPr>
          <p:nvPr/>
        </p:nvPicPr>
        <p:blipFill>
          <a:blip r:embed="rId2"/>
          <a:stretch>
            <a:fillRect/>
          </a:stretch>
        </p:blipFill>
        <p:spPr>
          <a:xfrm>
            <a:off x="7315200" y="100361"/>
            <a:ext cx="7159083" cy="8046146"/>
          </a:xfrm>
          <a:prstGeom prst="rect">
            <a:avLst/>
          </a:prstGeom>
        </p:spPr>
      </p:pic>
      <p:pic>
        <p:nvPicPr>
          <p:cNvPr id="5" name="Picture 4" descr="A screenshot of a document&#10;&#10;AI-generated content may be incorrect.">
            <a:extLst>
              <a:ext uri="{FF2B5EF4-FFF2-40B4-BE49-F238E27FC236}">
                <a16:creationId xmlns:a16="http://schemas.microsoft.com/office/drawing/2014/main" id="{74A533F1-3278-E188-5C90-7EBE7703BC18}"/>
              </a:ext>
            </a:extLst>
          </p:cNvPr>
          <p:cNvPicPr>
            <a:picLocks noChangeAspect="1"/>
          </p:cNvPicPr>
          <p:nvPr/>
        </p:nvPicPr>
        <p:blipFill>
          <a:blip r:embed="rId3"/>
          <a:stretch>
            <a:fillRect/>
          </a:stretch>
        </p:blipFill>
        <p:spPr>
          <a:xfrm>
            <a:off x="222157" y="91727"/>
            <a:ext cx="7014116" cy="8046146"/>
          </a:xfrm>
          <a:prstGeom prst="rect">
            <a:avLst/>
          </a:prstGeom>
        </p:spPr>
      </p:pic>
    </p:spTree>
    <p:extLst>
      <p:ext uri="{BB962C8B-B14F-4D97-AF65-F5344CB8AC3E}">
        <p14:creationId xmlns:p14="http://schemas.microsoft.com/office/powerpoint/2010/main" val="20201139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256032" y="146304"/>
            <a:ext cx="14228064" cy="2688931"/>
          </a:xfrm>
          <a:prstGeom prst="rect">
            <a:avLst/>
          </a:prstGeom>
        </p:spPr>
      </p:pic>
      <p:sp>
        <p:nvSpPr>
          <p:cNvPr id="3" name="Text 0"/>
          <p:cNvSpPr/>
          <p:nvPr/>
        </p:nvSpPr>
        <p:spPr>
          <a:xfrm>
            <a:off x="793790" y="3841075"/>
            <a:ext cx="8209240" cy="708779"/>
          </a:xfrm>
          <a:prstGeom prst="rect">
            <a:avLst/>
          </a:prstGeom>
          <a:noFill/>
          <a:ln/>
        </p:spPr>
        <p:txBody>
          <a:bodyPr wrap="none" lIns="0" tIns="0" rIns="0" bIns="0" rtlCol="0" anchor="t"/>
          <a:lstStyle/>
          <a:p>
            <a:pPr marL="0" indent="0" algn="l">
              <a:lnSpc>
                <a:spcPts val="5550"/>
              </a:lnSpc>
              <a:buNone/>
            </a:pPr>
            <a:r>
              <a:rPr lang="en-US" sz="4450" b="1" dirty="0">
                <a:solidFill>
                  <a:srgbClr val="FFFFFF"/>
                </a:solidFill>
                <a:latin typeface="Rockwell" panose="02060603020205020403" pitchFamily="18" charset="0"/>
                <a:ea typeface="Saira Medium" pitchFamily="34" charset="-122"/>
                <a:cs typeface="Saira Medium" pitchFamily="34" charset="-120"/>
              </a:rPr>
              <a:t>TCS FY 2023-24 Annual Report</a:t>
            </a:r>
            <a:endParaRPr lang="en-US" sz="4450" b="1" dirty="0">
              <a:latin typeface="Rockwell" panose="02060603020205020403" pitchFamily="18" charset="0"/>
            </a:endParaRPr>
          </a:p>
        </p:txBody>
      </p:sp>
      <p:sp>
        <p:nvSpPr>
          <p:cNvPr id="4" name="Text 1"/>
          <p:cNvSpPr/>
          <p:nvPr/>
        </p:nvSpPr>
        <p:spPr>
          <a:xfrm>
            <a:off x="793790" y="4890016"/>
            <a:ext cx="13042821" cy="725805"/>
          </a:xfrm>
          <a:prstGeom prst="rect">
            <a:avLst/>
          </a:prstGeom>
          <a:noFill/>
          <a:ln/>
        </p:spPr>
        <p:txBody>
          <a:bodyPr wrap="square" lIns="0" tIns="0" rIns="0" bIns="0" rtlCol="0" anchor="t"/>
          <a:lstStyle/>
          <a:p>
            <a:pPr marL="0" indent="0" algn="l">
              <a:lnSpc>
                <a:spcPts val="2850"/>
              </a:lnSpc>
              <a:buNone/>
            </a:pPr>
            <a:r>
              <a:rPr lang="en-US" sz="2000" b="1" dirty="0">
                <a:solidFill>
                  <a:srgbClr val="E5E0DF"/>
                </a:solidFill>
                <a:latin typeface="Roboto" pitchFamily="34" charset="0"/>
                <a:ea typeface="Roboto" pitchFamily="34" charset="-122"/>
                <a:cs typeface="Roboto" pitchFamily="34" charset="-120"/>
              </a:rPr>
              <a:t>Detailed insights from the TCS FY 2023-24 annual report. Understand the financial statements and key performance indicators. This report serves as an important resource for investors.</a:t>
            </a:r>
            <a:endParaRPr lang="en-US" sz="2000" b="1" dirty="0"/>
          </a:p>
        </p:txBody>
      </p:sp>
      <p:sp>
        <p:nvSpPr>
          <p:cNvPr id="5" name="Shape 2"/>
          <p:cNvSpPr/>
          <p:nvPr/>
        </p:nvSpPr>
        <p:spPr>
          <a:xfrm>
            <a:off x="793790" y="5870972"/>
            <a:ext cx="4196358" cy="1352669"/>
          </a:xfrm>
          <a:prstGeom prst="roundRect">
            <a:avLst>
              <a:gd name="adj" fmla="val 15092"/>
            </a:avLst>
          </a:prstGeom>
          <a:solidFill>
            <a:srgbClr val="030303"/>
          </a:solidFill>
          <a:ln w="22860">
            <a:solidFill>
              <a:srgbClr val="FC8337"/>
            </a:solidFill>
            <a:prstDash val="solid"/>
          </a:ln>
        </p:spPr>
      </p:sp>
      <p:sp>
        <p:nvSpPr>
          <p:cNvPr id="6" name="Text 3"/>
          <p:cNvSpPr/>
          <p:nvPr/>
        </p:nvSpPr>
        <p:spPr>
          <a:xfrm>
            <a:off x="1043464" y="6120646"/>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FFFF00"/>
                </a:solidFill>
                <a:latin typeface="Saira Medium" pitchFamily="34" charset="0"/>
                <a:ea typeface="Saira Medium" pitchFamily="34" charset="-122"/>
                <a:cs typeface="Saira Medium" pitchFamily="34" charset="-120"/>
              </a:rPr>
              <a:t>Revenue</a:t>
            </a:r>
            <a:endParaRPr lang="en-US" sz="2200" b="1" dirty="0">
              <a:solidFill>
                <a:srgbClr val="FFFF00"/>
              </a:solidFill>
            </a:endParaRPr>
          </a:p>
        </p:txBody>
      </p:sp>
      <p:sp>
        <p:nvSpPr>
          <p:cNvPr id="7" name="Text 4"/>
          <p:cNvSpPr/>
          <p:nvPr/>
        </p:nvSpPr>
        <p:spPr>
          <a:xfrm>
            <a:off x="1043464" y="6611064"/>
            <a:ext cx="3697010" cy="362903"/>
          </a:xfrm>
          <a:prstGeom prst="rect">
            <a:avLst/>
          </a:prstGeom>
          <a:noFill/>
          <a:ln/>
        </p:spPr>
        <p:txBody>
          <a:bodyPr wrap="none" lIns="0" tIns="0" rIns="0" bIns="0" rtlCol="0" anchor="t"/>
          <a:lstStyle/>
          <a:p>
            <a:pPr marL="0" indent="0" algn="l">
              <a:lnSpc>
                <a:spcPts val="2850"/>
              </a:lnSpc>
              <a:buNone/>
            </a:pPr>
            <a:r>
              <a:rPr lang="en-US" sz="1750" dirty="0">
                <a:solidFill>
                  <a:srgbClr val="E5E0DF"/>
                </a:solidFill>
                <a:latin typeface="Roboto" pitchFamily="34" charset="0"/>
                <a:ea typeface="Roboto" pitchFamily="34" charset="-122"/>
                <a:cs typeface="Roboto" pitchFamily="34" charset="-120"/>
              </a:rPr>
              <a:t>₹240,893 Crores</a:t>
            </a:r>
            <a:endParaRPr lang="en-US" sz="1750" dirty="0"/>
          </a:p>
        </p:txBody>
      </p:sp>
      <p:sp>
        <p:nvSpPr>
          <p:cNvPr id="8" name="Shape 5"/>
          <p:cNvSpPr/>
          <p:nvPr/>
        </p:nvSpPr>
        <p:spPr>
          <a:xfrm>
            <a:off x="5216962" y="5870972"/>
            <a:ext cx="4196358" cy="1352669"/>
          </a:xfrm>
          <a:prstGeom prst="roundRect">
            <a:avLst>
              <a:gd name="adj" fmla="val 15092"/>
            </a:avLst>
          </a:prstGeom>
          <a:solidFill>
            <a:srgbClr val="030303"/>
          </a:solidFill>
          <a:ln w="22860">
            <a:solidFill>
              <a:srgbClr val="FC8337"/>
            </a:solidFill>
            <a:prstDash val="solid"/>
          </a:ln>
        </p:spPr>
      </p:sp>
      <p:sp>
        <p:nvSpPr>
          <p:cNvPr id="9" name="Text 6"/>
          <p:cNvSpPr/>
          <p:nvPr/>
        </p:nvSpPr>
        <p:spPr>
          <a:xfrm>
            <a:off x="5466636" y="6120646"/>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FFFF00"/>
                </a:solidFill>
                <a:latin typeface="Saira Medium" pitchFamily="34" charset="0"/>
                <a:ea typeface="Saira Medium" pitchFamily="34" charset="-122"/>
                <a:cs typeface="Saira Medium" pitchFamily="34" charset="-120"/>
              </a:rPr>
              <a:t>Net Income</a:t>
            </a:r>
            <a:endParaRPr lang="en-US" sz="2200" b="1" dirty="0">
              <a:solidFill>
                <a:srgbClr val="FFFF00"/>
              </a:solidFill>
            </a:endParaRPr>
          </a:p>
        </p:txBody>
      </p:sp>
      <p:sp>
        <p:nvSpPr>
          <p:cNvPr id="10" name="Text 7"/>
          <p:cNvSpPr/>
          <p:nvPr/>
        </p:nvSpPr>
        <p:spPr>
          <a:xfrm>
            <a:off x="5466636" y="6611064"/>
            <a:ext cx="3697010" cy="362903"/>
          </a:xfrm>
          <a:prstGeom prst="rect">
            <a:avLst/>
          </a:prstGeom>
          <a:noFill/>
          <a:ln/>
        </p:spPr>
        <p:txBody>
          <a:bodyPr wrap="none" lIns="0" tIns="0" rIns="0" bIns="0" rtlCol="0" anchor="t"/>
          <a:lstStyle/>
          <a:p>
            <a:pPr marL="0" indent="0" algn="l">
              <a:lnSpc>
                <a:spcPts val="2850"/>
              </a:lnSpc>
              <a:buNone/>
            </a:pPr>
            <a:r>
              <a:rPr lang="en-US" sz="1750" dirty="0">
                <a:solidFill>
                  <a:srgbClr val="E5E0DF"/>
                </a:solidFill>
                <a:latin typeface="Roboto" pitchFamily="34" charset="0"/>
                <a:ea typeface="Roboto" pitchFamily="34" charset="-122"/>
                <a:cs typeface="Roboto" pitchFamily="34" charset="-120"/>
              </a:rPr>
              <a:t>₹45,908 Crores</a:t>
            </a:r>
            <a:endParaRPr lang="en-US" sz="1750" dirty="0"/>
          </a:p>
        </p:txBody>
      </p:sp>
      <p:sp>
        <p:nvSpPr>
          <p:cNvPr id="11" name="Shape 8"/>
          <p:cNvSpPr/>
          <p:nvPr/>
        </p:nvSpPr>
        <p:spPr>
          <a:xfrm>
            <a:off x="9640133" y="5870972"/>
            <a:ext cx="4196358" cy="1352669"/>
          </a:xfrm>
          <a:prstGeom prst="roundRect">
            <a:avLst>
              <a:gd name="adj" fmla="val 15092"/>
            </a:avLst>
          </a:prstGeom>
          <a:solidFill>
            <a:srgbClr val="030303"/>
          </a:solidFill>
          <a:ln w="22860">
            <a:solidFill>
              <a:srgbClr val="FC8337"/>
            </a:solidFill>
            <a:prstDash val="solid"/>
          </a:ln>
        </p:spPr>
      </p:sp>
      <p:sp>
        <p:nvSpPr>
          <p:cNvPr id="12" name="Text 9"/>
          <p:cNvSpPr/>
          <p:nvPr/>
        </p:nvSpPr>
        <p:spPr>
          <a:xfrm>
            <a:off x="9889808" y="6120646"/>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FFFF00"/>
                </a:solidFill>
                <a:latin typeface="Saira Medium" pitchFamily="34" charset="0"/>
                <a:ea typeface="Saira Medium" pitchFamily="34" charset="-122"/>
                <a:cs typeface="Saira Medium" pitchFamily="34" charset="-120"/>
              </a:rPr>
              <a:t>EPS</a:t>
            </a:r>
            <a:endParaRPr lang="en-US" sz="2200" b="1" dirty="0">
              <a:solidFill>
                <a:srgbClr val="FFFF00"/>
              </a:solidFill>
            </a:endParaRPr>
          </a:p>
        </p:txBody>
      </p:sp>
      <p:sp>
        <p:nvSpPr>
          <p:cNvPr id="13" name="Text 10"/>
          <p:cNvSpPr/>
          <p:nvPr/>
        </p:nvSpPr>
        <p:spPr>
          <a:xfrm>
            <a:off x="9889808" y="6611064"/>
            <a:ext cx="3697010" cy="362903"/>
          </a:xfrm>
          <a:prstGeom prst="rect">
            <a:avLst/>
          </a:prstGeom>
          <a:noFill/>
          <a:ln/>
        </p:spPr>
        <p:txBody>
          <a:bodyPr wrap="none" lIns="0" tIns="0" rIns="0" bIns="0" rtlCol="0" anchor="t"/>
          <a:lstStyle/>
          <a:p>
            <a:pPr marL="0" indent="0" algn="l">
              <a:lnSpc>
                <a:spcPts val="2850"/>
              </a:lnSpc>
              <a:buNone/>
            </a:pPr>
            <a:r>
              <a:rPr lang="en-US" sz="1750" dirty="0">
                <a:solidFill>
                  <a:srgbClr val="E5E0DF"/>
                </a:solidFill>
                <a:latin typeface="Roboto" pitchFamily="34" charset="0"/>
                <a:ea typeface="Roboto" pitchFamily="34" charset="-122"/>
                <a:cs typeface="Roboto" pitchFamily="34" charset="-120"/>
              </a:rPr>
              <a:t>₹125.98</a:t>
            </a:r>
            <a:endParaRPr lang="en-US" sz="1750" dirty="0"/>
          </a:p>
        </p:txBody>
      </p:sp>
      <p:sp>
        <p:nvSpPr>
          <p:cNvPr id="14" name="Rectangle: Rounded Corners 13">
            <a:extLst>
              <a:ext uri="{FF2B5EF4-FFF2-40B4-BE49-F238E27FC236}">
                <a16:creationId xmlns:a16="http://schemas.microsoft.com/office/drawing/2014/main" id="{788F5100-B845-F99D-FE05-EB0BF1628264}"/>
              </a:ext>
            </a:extLst>
          </p:cNvPr>
          <p:cNvSpPr/>
          <p:nvPr/>
        </p:nvSpPr>
        <p:spPr>
          <a:xfrm>
            <a:off x="12846205" y="7672039"/>
            <a:ext cx="1728439" cy="468351"/>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877014"/>
            <a:ext cx="5670590" cy="708779"/>
          </a:xfrm>
          <a:prstGeom prst="rect">
            <a:avLst/>
          </a:prstGeom>
          <a:noFill/>
          <a:ln/>
        </p:spPr>
        <p:txBody>
          <a:bodyPr wrap="none" lIns="0" tIns="0" rIns="0" bIns="0" rtlCol="0" anchor="t"/>
          <a:lstStyle/>
          <a:p>
            <a:pPr marL="0" indent="0" algn="l">
              <a:lnSpc>
                <a:spcPts val="5550"/>
              </a:lnSpc>
              <a:buNone/>
            </a:pPr>
            <a:r>
              <a:rPr lang="en-US" sz="4450" b="1" dirty="0">
                <a:solidFill>
                  <a:srgbClr val="FFFFFF"/>
                </a:solidFill>
                <a:latin typeface="QuickType" panose="020B0603020004020203" pitchFamily="34" charset="0"/>
                <a:ea typeface="Saira Medium" pitchFamily="34" charset="-122"/>
                <a:cs typeface="Saira Medium" pitchFamily="34" charset="-120"/>
              </a:rPr>
              <a:t>Liquidity Analysis</a:t>
            </a:r>
            <a:endParaRPr lang="en-US" sz="4450" b="1" dirty="0">
              <a:latin typeface="QuickType" panose="020B0603020004020203" pitchFamily="34" charset="0"/>
            </a:endParaRPr>
          </a:p>
        </p:txBody>
      </p:sp>
      <p:sp>
        <p:nvSpPr>
          <p:cNvPr id="6" name="Text 2"/>
          <p:cNvSpPr/>
          <p:nvPr/>
        </p:nvSpPr>
        <p:spPr>
          <a:xfrm>
            <a:off x="6877097" y="2110311"/>
            <a:ext cx="2835235" cy="354330"/>
          </a:xfrm>
          <a:prstGeom prst="rect">
            <a:avLst/>
          </a:prstGeom>
          <a:noFill/>
          <a:ln/>
        </p:spPr>
        <p:txBody>
          <a:bodyPr wrap="none" lIns="0" tIns="0" rIns="0" bIns="0" rtlCol="0" anchor="t"/>
          <a:lstStyle/>
          <a:p>
            <a:pPr marL="0" indent="0" algn="l">
              <a:lnSpc>
                <a:spcPts val="2750"/>
              </a:lnSpc>
              <a:buNone/>
            </a:pPr>
            <a:r>
              <a:rPr lang="en-US" sz="2600" b="1" dirty="0">
                <a:solidFill>
                  <a:schemeClr val="bg1"/>
                </a:solidFill>
                <a:latin typeface="Sitka Heading" pitchFamily="2" charset="0"/>
                <a:ea typeface="Saira Medium" pitchFamily="34" charset="-122"/>
                <a:cs typeface="Saira Medium" pitchFamily="34" charset="-120"/>
              </a:rPr>
              <a:t>Current</a:t>
            </a:r>
            <a:r>
              <a:rPr lang="en-US" sz="2600" b="1" dirty="0">
                <a:solidFill>
                  <a:srgbClr val="E5E0DF"/>
                </a:solidFill>
                <a:latin typeface="Sitka Heading" pitchFamily="2" charset="0"/>
                <a:ea typeface="Saira Medium" pitchFamily="34" charset="-122"/>
                <a:cs typeface="Saira Medium" pitchFamily="34" charset="-120"/>
              </a:rPr>
              <a:t> ratio </a:t>
            </a:r>
            <a:endParaRPr lang="en-US" sz="2600" b="1" dirty="0">
              <a:latin typeface="Sitka Heading" pitchFamily="2" charset="0"/>
            </a:endParaRPr>
          </a:p>
        </p:txBody>
      </p:sp>
      <p:sp>
        <p:nvSpPr>
          <p:cNvPr id="7" name="Text 3"/>
          <p:cNvSpPr/>
          <p:nvPr/>
        </p:nvSpPr>
        <p:spPr>
          <a:xfrm>
            <a:off x="6877097" y="2671711"/>
            <a:ext cx="6753559" cy="1976081"/>
          </a:xfrm>
          <a:prstGeom prst="rect">
            <a:avLst/>
          </a:prstGeom>
          <a:noFill/>
          <a:ln/>
        </p:spPr>
        <p:txBody>
          <a:bodyPr wrap="none" lIns="0" tIns="0" rIns="0" bIns="0" rtlCol="0" anchor="t"/>
          <a:lstStyle/>
          <a:p>
            <a:pPr marL="0" indent="0" algn="l">
              <a:lnSpc>
                <a:spcPts val="2850"/>
              </a:lnSpc>
              <a:buNone/>
            </a:pPr>
            <a:r>
              <a:rPr lang="en-US" sz="2000" b="1" dirty="0">
                <a:solidFill>
                  <a:srgbClr val="E5E0DF"/>
                </a:solidFill>
                <a:latin typeface="Roboto" pitchFamily="34" charset="0"/>
                <a:ea typeface="Roboto" pitchFamily="34" charset="-122"/>
                <a:cs typeface="Roboto" pitchFamily="34" charset="-120"/>
              </a:rPr>
              <a:t>112984 / 46104 (in cr) =  2.45 : 1</a:t>
            </a:r>
          </a:p>
          <a:p>
            <a:pPr marL="0" indent="0" algn="l">
              <a:lnSpc>
                <a:spcPts val="2850"/>
              </a:lnSpc>
              <a:buNone/>
            </a:pPr>
            <a:r>
              <a:rPr lang="en-US" sz="2000" dirty="0">
                <a:solidFill>
                  <a:schemeClr val="bg1"/>
                </a:solidFill>
              </a:rPr>
              <a:t>Current ratio of 2.45 in 2024 indicates strong liquidity </a:t>
            </a:r>
          </a:p>
          <a:p>
            <a:pPr marL="0" indent="0" algn="l">
              <a:lnSpc>
                <a:spcPts val="2850"/>
              </a:lnSpc>
              <a:buNone/>
            </a:pPr>
            <a:r>
              <a:rPr lang="en-US" sz="2000" dirty="0">
                <a:solidFill>
                  <a:schemeClr val="bg1"/>
                </a:solidFill>
              </a:rPr>
              <a:t>and financial stability, showing the company is well-positioned </a:t>
            </a:r>
          </a:p>
          <a:p>
            <a:pPr marL="0" indent="0" algn="l">
              <a:lnSpc>
                <a:spcPts val="2850"/>
              </a:lnSpc>
              <a:buNone/>
            </a:pPr>
            <a:r>
              <a:rPr lang="en-US" sz="2000" dirty="0">
                <a:solidFill>
                  <a:schemeClr val="bg1"/>
                </a:solidFill>
              </a:rPr>
              <a:t>to meet its short-term obligations and manage operations</a:t>
            </a:r>
          </a:p>
          <a:p>
            <a:pPr marL="0" indent="0" algn="l">
              <a:lnSpc>
                <a:spcPts val="2850"/>
              </a:lnSpc>
              <a:buNone/>
            </a:pPr>
            <a:r>
              <a:rPr lang="en-US" sz="2000" dirty="0">
                <a:solidFill>
                  <a:schemeClr val="bg1"/>
                </a:solidFill>
              </a:rPr>
              <a:t> efficiently. For investors, this reflects low financial risk and a </a:t>
            </a:r>
          </a:p>
          <a:p>
            <a:pPr marL="0" indent="0" algn="l">
              <a:lnSpc>
                <a:spcPts val="2850"/>
              </a:lnSpc>
              <a:buNone/>
            </a:pPr>
            <a:r>
              <a:rPr lang="en-US" sz="2000" dirty="0">
                <a:solidFill>
                  <a:schemeClr val="bg1"/>
                </a:solidFill>
              </a:rPr>
              <a:t>stable foundation for sustained growth.</a:t>
            </a:r>
            <a:endParaRPr lang="en-US" sz="2000" b="1" dirty="0">
              <a:solidFill>
                <a:schemeClr val="bg1"/>
              </a:solidFill>
              <a:latin typeface="Roboto" pitchFamily="34" charset="0"/>
              <a:ea typeface="Roboto" pitchFamily="34" charset="-122"/>
              <a:cs typeface="Roboto" pitchFamily="34" charset="-120"/>
            </a:endParaRPr>
          </a:p>
          <a:p>
            <a:pPr marL="0" indent="0" algn="l">
              <a:lnSpc>
                <a:spcPts val="2850"/>
              </a:lnSpc>
              <a:buNone/>
            </a:pPr>
            <a:r>
              <a:rPr lang="en-US" sz="2000" b="1" dirty="0">
                <a:solidFill>
                  <a:srgbClr val="E5E0DF"/>
                </a:solidFill>
                <a:latin typeface="Roboto" pitchFamily="34" charset="0"/>
                <a:ea typeface="Roboto" pitchFamily="34" charset="-122"/>
                <a:cs typeface="Roboto" pitchFamily="34" charset="-120"/>
              </a:rPr>
              <a:t> </a:t>
            </a:r>
          </a:p>
          <a:p>
            <a:pPr marL="0" indent="0" algn="l">
              <a:lnSpc>
                <a:spcPts val="2850"/>
              </a:lnSpc>
              <a:buNone/>
            </a:pPr>
            <a:r>
              <a:rPr lang="en-US" sz="1750" dirty="0">
                <a:solidFill>
                  <a:srgbClr val="E5E0DF"/>
                </a:solidFill>
                <a:latin typeface="Roboto" pitchFamily="34" charset="0"/>
                <a:ea typeface="Roboto" pitchFamily="34" charset="-122"/>
                <a:cs typeface="Roboto" pitchFamily="34" charset="-120"/>
              </a:rPr>
              <a:t>  </a:t>
            </a:r>
          </a:p>
          <a:p>
            <a:pPr marL="0" indent="0" algn="l">
              <a:lnSpc>
                <a:spcPts val="2850"/>
              </a:lnSpc>
              <a:buNone/>
            </a:pPr>
            <a:endParaRPr lang="en-US" sz="1750" dirty="0"/>
          </a:p>
        </p:txBody>
      </p:sp>
      <p:sp>
        <p:nvSpPr>
          <p:cNvPr id="9" name="Text 4"/>
          <p:cNvSpPr/>
          <p:nvPr/>
        </p:nvSpPr>
        <p:spPr>
          <a:xfrm>
            <a:off x="6877097" y="5526640"/>
            <a:ext cx="2885003" cy="354330"/>
          </a:xfrm>
          <a:prstGeom prst="rect">
            <a:avLst/>
          </a:prstGeom>
          <a:noFill/>
          <a:ln/>
        </p:spPr>
        <p:txBody>
          <a:bodyPr wrap="none" lIns="0" tIns="0" rIns="0" bIns="0" rtlCol="0" anchor="t"/>
          <a:lstStyle/>
          <a:p>
            <a:pPr marL="0" indent="0" algn="l">
              <a:lnSpc>
                <a:spcPts val="2750"/>
              </a:lnSpc>
              <a:buNone/>
            </a:pPr>
            <a:r>
              <a:rPr lang="en-US" sz="2600" b="1" dirty="0">
                <a:solidFill>
                  <a:schemeClr val="bg1"/>
                </a:solidFill>
                <a:latin typeface="Sitka Heading" pitchFamily="2" charset="0"/>
              </a:rPr>
              <a:t>Quick ratio</a:t>
            </a:r>
          </a:p>
        </p:txBody>
      </p:sp>
      <p:sp>
        <p:nvSpPr>
          <p:cNvPr id="10" name="Text 5"/>
          <p:cNvSpPr/>
          <p:nvPr/>
        </p:nvSpPr>
        <p:spPr>
          <a:xfrm>
            <a:off x="6877097" y="6024566"/>
            <a:ext cx="6082189" cy="1870613"/>
          </a:xfrm>
          <a:prstGeom prst="rect">
            <a:avLst/>
          </a:prstGeom>
          <a:noFill/>
          <a:ln/>
        </p:spPr>
        <p:txBody>
          <a:bodyPr wrap="none" lIns="0" tIns="0" rIns="0" bIns="0" rtlCol="0" anchor="t"/>
          <a:lstStyle/>
          <a:p>
            <a:pPr marL="0" indent="0" algn="l">
              <a:lnSpc>
                <a:spcPts val="2850"/>
              </a:lnSpc>
              <a:buNone/>
            </a:pPr>
            <a:r>
              <a:rPr lang="en-US" sz="2000" b="1" dirty="0">
                <a:solidFill>
                  <a:schemeClr val="bg1"/>
                </a:solidFill>
                <a:latin typeface="Roboto" panose="02000000000000000000" pitchFamily="2" charset="0"/>
                <a:ea typeface="Roboto" panose="02000000000000000000" pitchFamily="2" charset="0"/>
                <a:cs typeface="Roboto" panose="02000000000000000000" pitchFamily="2" charset="0"/>
              </a:rPr>
              <a:t>112956/46104 (in cr) = 2.45:1</a:t>
            </a:r>
          </a:p>
          <a:p>
            <a:pPr marL="0" indent="0" algn="l">
              <a:lnSpc>
                <a:spcPts val="2850"/>
              </a:lnSpc>
              <a:buNone/>
            </a:pPr>
            <a:r>
              <a:rPr lang="en-US" sz="2000" dirty="0">
                <a:solidFill>
                  <a:schemeClr val="bg1"/>
                </a:solidFill>
              </a:rPr>
              <a:t>It indicates excellent short-term liquidity, showing it can </a:t>
            </a:r>
          </a:p>
          <a:p>
            <a:pPr marL="0" indent="0" algn="l">
              <a:lnSpc>
                <a:spcPts val="2850"/>
              </a:lnSpc>
              <a:buNone/>
            </a:pPr>
            <a:r>
              <a:rPr lang="en-US" sz="2000" dirty="0">
                <a:solidFill>
                  <a:schemeClr val="bg1"/>
                </a:solidFill>
              </a:rPr>
              <a:t>comfortably meet its immediate obligations without </a:t>
            </a:r>
          </a:p>
          <a:p>
            <a:pPr marL="0" indent="0" algn="l">
              <a:lnSpc>
                <a:spcPts val="2850"/>
              </a:lnSpc>
              <a:buNone/>
            </a:pPr>
            <a:r>
              <a:rPr lang="en-US" sz="2000" dirty="0">
                <a:solidFill>
                  <a:schemeClr val="bg1"/>
                </a:solidFill>
              </a:rPr>
              <a:t>relying on inventory.</a:t>
            </a:r>
          </a:p>
        </p:txBody>
      </p:sp>
      <p:sp>
        <p:nvSpPr>
          <p:cNvPr id="14" name="Rectangle: Rounded Corners 13">
            <a:extLst>
              <a:ext uri="{FF2B5EF4-FFF2-40B4-BE49-F238E27FC236}">
                <a16:creationId xmlns:a16="http://schemas.microsoft.com/office/drawing/2014/main" id="{B56076F0-8202-C05D-63CC-5EA608895C2B}"/>
              </a:ext>
            </a:extLst>
          </p:cNvPr>
          <p:cNvSpPr/>
          <p:nvPr/>
        </p:nvSpPr>
        <p:spPr>
          <a:xfrm>
            <a:off x="12846205" y="7672039"/>
            <a:ext cx="1728439" cy="468351"/>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221748" y="310182"/>
            <a:ext cx="5279136" cy="7790688"/>
          </a:xfrm>
          <a:prstGeom prst="rect">
            <a:avLst/>
          </a:prstGeom>
        </p:spPr>
      </p:pic>
      <p:sp>
        <p:nvSpPr>
          <p:cNvPr id="3" name="Text 0"/>
          <p:cNvSpPr/>
          <p:nvPr/>
        </p:nvSpPr>
        <p:spPr>
          <a:xfrm>
            <a:off x="793790" y="726935"/>
            <a:ext cx="5670590" cy="708779"/>
          </a:xfrm>
          <a:prstGeom prst="rect">
            <a:avLst/>
          </a:prstGeom>
          <a:noFill/>
          <a:ln/>
        </p:spPr>
        <p:txBody>
          <a:bodyPr wrap="none" lIns="0" tIns="0" rIns="0" bIns="0" rtlCol="0" anchor="t"/>
          <a:lstStyle/>
          <a:p>
            <a:pPr marL="0" indent="0" algn="l">
              <a:lnSpc>
                <a:spcPts val="5550"/>
              </a:lnSpc>
              <a:buNone/>
            </a:pPr>
            <a:r>
              <a:rPr lang="en-US" sz="4450" b="1" dirty="0">
                <a:solidFill>
                  <a:srgbClr val="FFFFFF"/>
                </a:solidFill>
                <a:latin typeface="QuickType" panose="020B0603020004020203" pitchFamily="34" charset="0"/>
                <a:ea typeface="Saira Medium" pitchFamily="34" charset="-122"/>
                <a:cs typeface="Saira Medium" pitchFamily="34" charset="-120"/>
              </a:rPr>
              <a:t>Profitability Ratios</a:t>
            </a:r>
            <a:endParaRPr lang="en-US" sz="4450" b="1" dirty="0">
              <a:latin typeface="QuickType" panose="020B0603020004020203" pitchFamily="34" charset="0"/>
            </a:endParaRPr>
          </a:p>
        </p:txBody>
      </p:sp>
      <p:sp>
        <p:nvSpPr>
          <p:cNvPr id="5" name="Shape 2"/>
          <p:cNvSpPr/>
          <p:nvPr/>
        </p:nvSpPr>
        <p:spPr>
          <a:xfrm>
            <a:off x="889339" y="2275337"/>
            <a:ext cx="510302" cy="510302"/>
          </a:xfrm>
          <a:prstGeom prst="roundRect">
            <a:avLst>
              <a:gd name="adj" fmla="val 40005"/>
            </a:avLst>
          </a:prstGeom>
          <a:solidFill>
            <a:srgbClr val="030303"/>
          </a:solidFill>
          <a:ln w="22860">
            <a:solidFill>
              <a:srgbClr val="FC8337"/>
            </a:solidFill>
            <a:prstDash val="solid"/>
          </a:ln>
        </p:spPr>
      </p:sp>
      <p:pic>
        <p:nvPicPr>
          <p:cNvPr id="6" name="Image 1" descr="preencoded.png"/>
          <p:cNvPicPr>
            <a:picLocks noChangeAspect="1"/>
          </p:cNvPicPr>
          <p:nvPr/>
        </p:nvPicPr>
        <p:blipFill>
          <a:blip r:embed="rId4"/>
          <a:stretch>
            <a:fillRect/>
          </a:stretch>
        </p:blipFill>
        <p:spPr>
          <a:xfrm>
            <a:off x="974254" y="2323743"/>
            <a:ext cx="340162" cy="425291"/>
          </a:xfrm>
          <a:prstGeom prst="rect">
            <a:avLst/>
          </a:prstGeom>
        </p:spPr>
      </p:pic>
      <p:sp>
        <p:nvSpPr>
          <p:cNvPr id="7" name="Text 3"/>
          <p:cNvSpPr/>
          <p:nvPr/>
        </p:nvSpPr>
        <p:spPr>
          <a:xfrm>
            <a:off x="1530906" y="2267872"/>
            <a:ext cx="2835235" cy="354330"/>
          </a:xfrm>
          <a:prstGeom prst="rect">
            <a:avLst/>
          </a:prstGeom>
          <a:noFill/>
          <a:ln/>
        </p:spPr>
        <p:txBody>
          <a:bodyPr wrap="none" lIns="0" tIns="0" rIns="0" bIns="0" rtlCol="0" anchor="t"/>
          <a:lstStyle/>
          <a:p>
            <a:pPr marL="0" indent="0" algn="l">
              <a:lnSpc>
                <a:spcPts val="2750"/>
              </a:lnSpc>
              <a:buNone/>
            </a:pPr>
            <a:r>
              <a:rPr lang="en-US" sz="2500" b="1" dirty="0">
                <a:solidFill>
                  <a:schemeClr val="bg1"/>
                </a:solidFill>
                <a:latin typeface="Roboto" panose="02000000000000000000" pitchFamily="2" charset="0"/>
                <a:ea typeface="Roboto" panose="02000000000000000000" pitchFamily="2" charset="0"/>
                <a:cs typeface="Roboto" panose="02000000000000000000" pitchFamily="2" charset="0"/>
              </a:rPr>
              <a:t>Return on equity: </a:t>
            </a:r>
          </a:p>
        </p:txBody>
      </p:sp>
      <p:sp>
        <p:nvSpPr>
          <p:cNvPr id="8" name="Text 4"/>
          <p:cNvSpPr/>
          <p:nvPr/>
        </p:nvSpPr>
        <p:spPr>
          <a:xfrm>
            <a:off x="1399640" y="2835043"/>
            <a:ext cx="6781191" cy="2047620"/>
          </a:xfrm>
          <a:prstGeom prst="rect">
            <a:avLst/>
          </a:prstGeom>
          <a:noFill/>
          <a:ln/>
        </p:spPr>
        <p:txBody>
          <a:bodyPr wrap="none" lIns="0" tIns="0" rIns="0" bIns="0" rtlCol="0" anchor="t"/>
          <a:lstStyle/>
          <a:p>
            <a:pPr marL="0" indent="0" algn="l">
              <a:lnSpc>
                <a:spcPts val="2850"/>
              </a:lnSpc>
              <a:buNone/>
            </a:pPr>
            <a:r>
              <a:rPr lang="en-US" sz="2000" b="1" dirty="0">
                <a:solidFill>
                  <a:srgbClr val="E5E0DF"/>
                </a:solidFill>
                <a:latin typeface="Roboto" pitchFamily="34" charset="0"/>
                <a:ea typeface="Roboto" pitchFamily="34" charset="-122"/>
                <a:cs typeface="Roboto" pitchFamily="34" charset="-120"/>
              </a:rPr>
              <a:t>46099 / 90489 * 100  =  50.94%</a:t>
            </a:r>
          </a:p>
          <a:p>
            <a:endParaRPr lang="en-US" sz="2000" dirty="0">
              <a:solidFill>
                <a:srgbClr val="FFFFFF"/>
              </a:solidFill>
            </a:endParaRPr>
          </a:p>
          <a:p>
            <a:r>
              <a:rPr lang="en-US" sz="2000" dirty="0">
                <a:solidFill>
                  <a:srgbClr val="FFFFFF"/>
                </a:solidFill>
              </a:rPr>
              <a:t>TCS's ROE of 50.94% means it generated strong profits</a:t>
            </a:r>
          </a:p>
          <a:p>
            <a:r>
              <a:rPr lang="en-US" sz="2000" dirty="0">
                <a:solidFill>
                  <a:srgbClr val="FFFFFF"/>
                </a:solidFill>
              </a:rPr>
              <a:t> using shareholders' equity efficiently, Reflecting</a:t>
            </a:r>
          </a:p>
          <a:p>
            <a:r>
              <a:rPr lang="en-US" sz="2000" dirty="0">
                <a:solidFill>
                  <a:srgbClr val="FFFFFF"/>
                </a:solidFill>
              </a:rPr>
              <a:t> excellent financial performance and investor appeal</a:t>
            </a:r>
            <a:r>
              <a:rPr lang="en-US" sz="2000" b="1" dirty="0">
                <a:solidFill>
                  <a:srgbClr val="FFFFFF"/>
                </a:solidFill>
              </a:rPr>
              <a:t>.</a:t>
            </a:r>
          </a:p>
          <a:p>
            <a:br>
              <a:rPr lang="en-US" sz="2000" b="1" dirty="0"/>
            </a:br>
            <a:endParaRPr lang="en-US" sz="2000" b="1" dirty="0"/>
          </a:p>
          <a:p>
            <a:pPr marL="0" indent="0" algn="l">
              <a:lnSpc>
                <a:spcPts val="2850"/>
              </a:lnSpc>
              <a:buNone/>
            </a:pPr>
            <a:endParaRPr lang="en-US" dirty="0"/>
          </a:p>
        </p:txBody>
      </p:sp>
      <p:sp>
        <p:nvSpPr>
          <p:cNvPr id="13" name="Shape 8"/>
          <p:cNvSpPr/>
          <p:nvPr/>
        </p:nvSpPr>
        <p:spPr>
          <a:xfrm>
            <a:off x="779707" y="5188811"/>
            <a:ext cx="510302" cy="510302"/>
          </a:xfrm>
          <a:prstGeom prst="roundRect">
            <a:avLst>
              <a:gd name="adj" fmla="val 40005"/>
            </a:avLst>
          </a:prstGeom>
          <a:solidFill>
            <a:srgbClr val="030303"/>
          </a:solidFill>
          <a:ln w="22860">
            <a:solidFill>
              <a:srgbClr val="FC8337"/>
            </a:solidFill>
            <a:prstDash val="solid"/>
          </a:ln>
        </p:spPr>
      </p:sp>
      <p:sp>
        <p:nvSpPr>
          <p:cNvPr id="15" name="Text 9"/>
          <p:cNvSpPr/>
          <p:nvPr/>
        </p:nvSpPr>
        <p:spPr>
          <a:xfrm>
            <a:off x="1530906" y="5208242"/>
            <a:ext cx="3197900" cy="354330"/>
          </a:xfrm>
          <a:prstGeom prst="rect">
            <a:avLst/>
          </a:prstGeom>
          <a:noFill/>
          <a:ln/>
        </p:spPr>
        <p:txBody>
          <a:bodyPr wrap="none" lIns="0" tIns="0" rIns="0" bIns="0" rtlCol="0" anchor="t"/>
          <a:lstStyle/>
          <a:p>
            <a:pPr marL="0" indent="0" algn="l">
              <a:lnSpc>
                <a:spcPts val="2750"/>
              </a:lnSpc>
              <a:buNone/>
            </a:pPr>
            <a:r>
              <a:rPr lang="en-US" sz="2200" b="1" dirty="0">
                <a:solidFill>
                  <a:schemeClr val="bg1"/>
                </a:solidFill>
                <a:latin typeface="Roboto" panose="02000000000000000000" pitchFamily="2" charset="0"/>
                <a:ea typeface="Roboto" panose="02000000000000000000" pitchFamily="2" charset="0"/>
                <a:cs typeface="Roboto" panose="02000000000000000000" pitchFamily="2" charset="0"/>
              </a:rPr>
              <a:t>Net Profit Margin: 19.3%</a:t>
            </a:r>
          </a:p>
        </p:txBody>
      </p:sp>
      <p:sp>
        <p:nvSpPr>
          <p:cNvPr id="16" name="Text 10"/>
          <p:cNvSpPr/>
          <p:nvPr/>
        </p:nvSpPr>
        <p:spPr>
          <a:xfrm>
            <a:off x="1399642" y="5724469"/>
            <a:ext cx="6950570" cy="2016090"/>
          </a:xfrm>
          <a:prstGeom prst="rect">
            <a:avLst/>
          </a:prstGeom>
          <a:noFill/>
          <a:ln/>
        </p:spPr>
        <p:txBody>
          <a:bodyPr wrap="none" lIns="0" tIns="0" rIns="0" bIns="0" rtlCol="0" anchor="t"/>
          <a:lstStyle/>
          <a:p>
            <a:pPr marL="0" indent="0" algn="l">
              <a:lnSpc>
                <a:spcPts val="2850"/>
              </a:lnSpc>
              <a:buNone/>
            </a:pPr>
            <a:r>
              <a:rPr lang="en-IN" sz="2000" b="1" dirty="0">
                <a:solidFill>
                  <a:schemeClr val="bg1"/>
                </a:solidFill>
                <a:latin typeface="Roboto" panose="02000000000000000000" pitchFamily="2" charset="0"/>
                <a:ea typeface="Roboto" panose="02000000000000000000" pitchFamily="2" charset="0"/>
                <a:cs typeface="Roboto" panose="02000000000000000000" pitchFamily="2" charset="0"/>
              </a:rPr>
              <a:t>48553 / 250162 * 100 = 19.3%</a:t>
            </a:r>
          </a:p>
          <a:p>
            <a:pPr marL="0" indent="0" algn="l">
              <a:lnSpc>
                <a:spcPts val="2850"/>
              </a:lnSpc>
              <a:buNone/>
            </a:pPr>
            <a:r>
              <a:rPr lang="en-IN" sz="2000" b="1" dirty="0">
                <a:solidFill>
                  <a:schemeClr val="bg1"/>
                </a:solidFill>
                <a:latin typeface="Roboto" panose="02000000000000000000" pitchFamily="2" charset="0"/>
                <a:ea typeface="Roboto" panose="02000000000000000000" pitchFamily="2" charset="0"/>
                <a:cs typeface="Roboto" panose="02000000000000000000" pitchFamily="2" charset="0"/>
              </a:rPr>
              <a:t> </a:t>
            </a:r>
          </a:p>
          <a:p>
            <a:r>
              <a:rPr lang="en-IN" sz="2000" b="1" dirty="0">
                <a:solidFill>
                  <a:schemeClr val="bg1"/>
                </a:solidFill>
                <a:latin typeface="Roboto" panose="02000000000000000000" pitchFamily="2" charset="0"/>
                <a:ea typeface="Roboto" panose="02000000000000000000" pitchFamily="2" charset="0"/>
                <a:cs typeface="Roboto" panose="02000000000000000000" pitchFamily="2" charset="0"/>
              </a:rPr>
              <a:t>​</a:t>
            </a:r>
            <a:r>
              <a:rPr lang="en-US" sz="2000" dirty="0">
                <a:solidFill>
                  <a:srgbClr val="FFFFFF"/>
                </a:solidFill>
              </a:rPr>
              <a:t>TCS’s net profit margin of 19.3% in FY 2024 shows it earned ₹19.3 </a:t>
            </a:r>
          </a:p>
          <a:p>
            <a:r>
              <a:rPr lang="en-US" sz="2000" dirty="0">
                <a:solidFill>
                  <a:srgbClr val="FFFFFF"/>
                </a:solidFill>
              </a:rPr>
              <a:t>in profit for every ₹100 of revenue, highlighting strong cost control</a:t>
            </a:r>
          </a:p>
          <a:p>
            <a:r>
              <a:rPr lang="en-US" sz="2000" dirty="0">
                <a:solidFill>
                  <a:srgbClr val="FFFFFF"/>
                </a:solidFill>
              </a:rPr>
              <a:t> and overall profitability.</a:t>
            </a:r>
          </a:p>
          <a:p>
            <a:br>
              <a:rPr lang="en-US" sz="2000" dirty="0"/>
            </a:br>
            <a:endParaRPr lang="en-US" sz="2000" b="1" dirty="0">
              <a:solidFill>
                <a:schemeClr val="bg1"/>
              </a:solidFill>
              <a:latin typeface="Roboto" panose="02000000000000000000" pitchFamily="2" charset="0"/>
              <a:ea typeface="Roboto" panose="02000000000000000000" pitchFamily="2" charset="0"/>
              <a:cs typeface="Roboto" panose="02000000000000000000" pitchFamily="2" charset="0"/>
            </a:endParaRPr>
          </a:p>
        </p:txBody>
      </p:sp>
      <p:pic>
        <p:nvPicPr>
          <p:cNvPr id="22" name="Image 1" descr="preencoded.png">
            <a:extLst>
              <a:ext uri="{FF2B5EF4-FFF2-40B4-BE49-F238E27FC236}">
                <a16:creationId xmlns:a16="http://schemas.microsoft.com/office/drawing/2014/main" id="{D6C05F7C-920F-84FC-84DA-AB85A1E5605E}"/>
              </a:ext>
            </a:extLst>
          </p:cNvPr>
          <p:cNvPicPr>
            <a:picLocks noChangeAspect="1"/>
          </p:cNvPicPr>
          <p:nvPr/>
        </p:nvPicPr>
        <p:blipFill>
          <a:blip r:embed="rId4"/>
          <a:stretch>
            <a:fillRect/>
          </a:stretch>
        </p:blipFill>
        <p:spPr>
          <a:xfrm>
            <a:off x="851479" y="5231316"/>
            <a:ext cx="340162" cy="425291"/>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360</TotalTime>
  <Words>1434</Words>
  <Application>Microsoft Office PowerPoint</Application>
  <PresentationFormat>Custom</PresentationFormat>
  <Paragraphs>212</Paragraphs>
  <Slides>24</Slides>
  <Notes>8</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24</vt:i4>
      </vt:variant>
    </vt:vector>
  </HeadingPairs>
  <TitlesOfParts>
    <vt:vector size="38" baseType="lpstr">
      <vt:lpstr>QuickType</vt:lpstr>
      <vt:lpstr>Arial</vt:lpstr>
      <vt:lpstr>Wingdings</vt:lpstr>
      <vt:lpstr>Segoe UI</vt:lpstr>
      <vt:lpstr>Courier New</vt:lpstr>
      <vt:lpstr>Saira Medium</vt:lpstr>
      <vt:lpstr>Bookman Old Style</vt:lpstr>
      <vt:lpstr>Sitka Heading</vt:lpstr>
      <vt:lpstr>Poor Richard</vt:lpstr>
      <vt:lpstr>Rockwell</vt:lpstr>
      <vt:lpstr>Palatino Linotype</vt:lpstr>
      <vt:lpstr>ui-sans-serif</vt:lpstr>
      <vt:lpstr>Roboto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asus6908@outlook.com</cp:lastModifiedBy>
  <cp:revision>9</cp:revision>
  <dcterms:created xsi:type="dcterms:W3CDTF">2025-04-09T16:23:34Z</dcterms:created>
  <dcterms:modified xsi:type="dcterms:W3CDTF">2025-04-12T04:47:52Z</dcterms:modified>
</cp:coreProperties>
</file>